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.xml" ContentType="application/vnd.openxmlformats-officedocument.presentationml.notesSlide+xml"/>
  <Override PartName="/ppt/tags/tag84.xml" ContentType="application/vnd.openxmlformats-officedocument.presentationml.tags+xml"/>
  <Override PartName="/ppt/notesSlides/notesSlide2.xml" ContentType="application/vnd.openxmlformats-officedocument.presentationml.notesSlide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6" r:id="rId2"/>
    <p:sldId id="257" r:id="rId3"/>
    <p:sldId id="268" r:id="rId4"/>
    <p:sldId id="259" r:id="rId5"/>
    <p:sldId id="269" r:id="rId6"/>
    <p:sldId id="270" r:id="rId7"/>
    <p:sldId id="260" r:id="rId8"/>
    <p:sldId id="271" r:id="rId9"/>
    <p:sldId id="261" r:id="rId10"/>
    <p:sldId id="272" r:id="rId11"/>
    <p:sldId id="262" r:id="rId12"/>
    <p:sldId id="263" r:id="rId13"/>
    <p:sldId id="264" r:id="rId14"/>
    <p:sldId id="265" r:id="rId15"/>
    <p:sldId id="276" r:id="rId16"/>
    <p:sldId id="273" r:id="rId17"/>
    <p:sldId id="282" r:id="rId18"/>
    <p:sldId id="274" r:id="rId19"/>
    <p:sldId id="283" r:id="rId20"/>
    <p:sldId id="275" r:id="rId21"/>
    <p:sldId id="284" r:id="rId22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CE7D4"/>
    <a:srgbClr val="C0C0C0"/>
    <a:srgbClr val="F2F2F2"/>
    <a:srgbClr val="273567"/>
    <a:srgbClr val="828BAD"/>
    <a:srgbClr val="9196A6"/>
    <a:srgbClr val="CFD6EC"/>
    <a:srgbClr val="E9ECF6"/>
    <a:srgbClr val="6EBE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42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200" y="912"/>
      </p:cViewPr>
      <p:guideLst>
        <p:guide orient="horz" pos="214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ogo+底线+背景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PT背景-浅色-20200830_画板 1.png" descr="PPT背景-浅色-20200830_画板 1.png"/>
          <p:cNvPicPr>
            <a:picLocks noChangeAspect="1"/>
          </p:cNvPicPr>
          <p:nvPr userDrawn="1"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8" name="矩形"/>
          <p:cNvSpPr/>
          <p:nvPr userDrawn="1"/>
        </p:nvSpPr>
        <p:spPr>
          <a:xfrm>
            <a:off x="329381" y="6505773"/>
            <a:ext cx="10132641" cy="44252"/>
          </a:xfrm>
          <a:prstGeom prst="rect">
            <a:avLst/>
          </a:prstGeom>
          <a:solidFill>
            <a:srgbClr val="00A97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lnSpc>
                <a:spcPct val="70000"/>
              </a:lnSpc>
              <a:spcBef>
                <a:spcPts val="5200"/>
              </a:spcBef>
              <a:defRPr sz="2400" b="0" baseline="0">
                <a:solidFill>
                  <a:srgbClr val="818A93"/>
                </a:solidFill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pPr>
            <a:endParaRPr sz="4500" b="0" i="0">
              <a:latin typeface="Microsoft YaHei Light" panose="020B0703020204020201" pitchFamily="34" charset="-122"/>
              <a:ea typeface="Microsoft YaHei Light" panose="020B0703020204020201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76322" y="6327775"/>
            <a:ext cx="1257300" cy="285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2263" y="216853"/>
            <a:ext cx="410528" cy="44132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04000"/>
            <a:ext cx="5342400" cy="4140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04000"/>
            <a:ext cx="5342400" cy="4140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2025/5/23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67055" y="900430"/>
            <a:ext cx="11317406" cy="4843956"/>
            <a:chOff x="825" y="2211"/>
            <a:chExt cx="17823" cy="7628"/>
          </a:xfrm>
        </p:grpSpPr>
        <p:sp>
          <p:nvSpPr>
            <p:cNvPr id="2" name="L 形 1"/>
            <p:cNvSpPr/>
            <p:nvPr/>
          </p:nvSpPr>
          <p:spPr>
            <a:xfrm rot="5400000">
              <a:off x="1789" y="6560"/>
              <a:ext cx="2315" cy="4243"/>
            </a:xfrm>
            <a:prstGeom prst="corner">
              <a:avLst>
                <a:gd name="adj1" fmla="val 22263"/>
                <a:gd name="adj2" fmla="val 23883"/>
              </a:avLst>
            </a:prstGeom>
            <a:solidFill>
              <a:srgbClr val="F1BF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hangingPunct="1">
                <a:lnSpc>
                  <a:spcPct val="120000"/>
                </a:lnSpc>
                <a:defRPr/>
              </a:pPr>
              <a:endParaRPr lang="zh-CN" altLang="en-US" kern="1200">
                <a:solidFill>
                  <a:prstClr val="white"/>
                </a:solidFill>
                <a:latin typeface="PingFang SC Bold" panose="020B0600000000000000" pitchFamily="34" charset="-122"/>
                <a:ea typeface="PingFang SC Bold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7" name="L 形 26"/>
            <p:cNvSpPr/>
            <p:nvPr/>
          </p:nvSpPr>
          <p:spPr>
            <a:xfrm rot="5400000">
              <a:off x="6285" y="5131"/>
              <a:ext cx="2315" cy="4243"/>
            </a:xfrm>
            <a:prstGeom prst="corner">
              <a:avLst>
                <a:gd name="adj1" fmla="val 22263"/>
                <a:gd name="adj2" fmla="val 23883"/>
              </a:avLst>
            </a:prstGeom>
            <a:solidFill>
              <a:srgbClr val="75C0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hangingPunct="1">
                <a:lnSpc>
                  <a:spcPct val="120000"/>
                </a:lnSpc>
                <a:defRPr/>
              </a:pPr>
              <a:endParaRPr lang="zh-CN" altLang="en-US" kern="1200">
                <a:solidFill>
                  <a:prstClr val="white"/>
                </a:solidFill>
                <a:latin typeface="PingFang SC Bold" panose="020B0600000000000000" pitchFamily="34" charset="-122"/>
                <a:ea typeface="PingFang SC Bold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8" name="L 形 27"/>
            <p:cNvSpPr/>
            <p:nvPr/>
          </p:nvSpPr>
          <p:spPr>
            <a:xfrm rot="5400000">
              <a:off x="10861" y="3793"/>
              <a:ext cx="2315" cy="4243"/>
            </a:xfrm>
            <a:prstGeom prst="corner">
              <a:avLst>
                <a:gd name="adj1" fmla="val 22263"/>
                <a:gd name="adj2" fmla="val 23883"/>
              </a:avLst>
            </a:prstGeom>
            <a:solidFill>
              <a:srgbClr val="6EBE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hangingPunct="1">
                <a:lnSpc>
                  <a:spcPct val="120000"/>
                </a:lnSpc>
                <a:defRPr/>
              </a:pPr>
              <a:endParaRPr lang="zh-CN" altLang="en-US" kern="1200">
                <a:solidFill>
                  <a:prstClr val="white"/>
                </a:solidFill>
                <a:latin typeface="PingFang SC Bold" panose="020B0600000000000000" pitchFamily="34" charset="-122"/>
                <a:ea typeface="PingFang SC Bold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9" name="L 形 28"/>
            <p:cNvSpPr/>
            <p:nvPr/>
          </p:nvSpPr>
          <p:spPr>
            <a:xfrm rot="5400000">
              <a:off x="15278" y="2582"/>
              <a:ext cx="2497" cy="4243"/>
            </a:xfrm>
            <a:prstGeom prst="corner">
              <a:avLst>
                <a:gd name="adj1" fmla="val 22263"/>
                <a:gd name="adj2" fmla="val 23883"/>
              </a:avLst>
            </a:prstGeom>
            <a:solidFill>
              <a:srgbClr val="2735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hangingPunct="1">
                <a:lnSpc>
                  <a:spcPct val="120000"/>
                </a:lnSpc>
                <a:defRPr/>
              </a:pPr>
              <a:endParaRPr lang="zh-CN" altLang="en-US" kern="1200">
                <a:solidFill>
                  <a:prstClr val="white"/>
                </a:solidFill>
                <a:latin typeface="PingFang SC Bold" panose="020B0600000000000000" pitchFamily="34" charset="-122"/>
                <a:ea typeface="PingFang SC Bold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" name="直角三角形 2"/>
            <p:cNvSpPr/>
            <p:nvPr/>
          </p:nvSpPr>
          <p:spPr>
            <a:xfrm rot="16200000">
              <a:off x="4203" y="6494"/>
              <a:ext cx="840" cy="852"/>
            </a:xfrm>
            <a:prstGeom prst="rtTriangle">
              <a:avLst/>
            </a:prstGeom>
            <a:solidFill>
              <a:srgbClr val="F1BF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hangingPunct="1">
                <a:lnSpc>
                  <a:spcPct val="120000"/>
                </a:lnSpc>
                <a:defRPr/>
              </a:pPr>
              <a:endParaRPr lang="zh-CN" altLang="en-US" kern="1200">
                <a:solidFill>
                  <a:prstClr val="white"/>
                </a:solidFill>
                <a:latin typeface="PingFang SC Bold" panose="020B0600000000000000" pitchFamily="34" charset="-122"/>
                <a:ea typeface="PingFang SC Bold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16200000">
              <a:off x="8735" y="5103"/>
              <a:ext cx="840" cy="852"/>
            </a:xfrm>
            <a:prstGeom prst="rtTriangle">
              <a:avLst/>
            </a:prstGeom>
            <a:solidFill>
              <a:srgbClr val="75C0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hangingPunct="1">
                <a:lnSpc>
                  <a:spcPct val="120000"/>
                </a:lnSpc>
                <a:defRPr/>
              </a:pPr>
              <a:endParaRPr lang="zh-CN" altLang="en-US" kern="1200">
                <a:solidFill>
                  <a:prstClr val="white"/>
                </a:solidFill>
                <a:latin typeface="PingFang SC Bold" panose="020B0600000000000000" pitchFamily="34" charset="-122"/>
                <a:ea typeface="PingFang SC Bold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3" name="直角三角形 32"/>
            <p:cNvSpPr/>
            <p:nvPr/>
          </p:nvSpPr>
          <p:spPr>
            <a:xfrm rot="16200000">
              <a:off x="13294" y="3741"/>
              <a:ext cx="840" cy="852"/>
            </a:xfrm>
            <a:prstGeom prst="rtTriangle">
              <a:avLst/>
            </a:prstGeom>
            <a:solidFill>
              <a:srgbClr val="2735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800" hangingPunct="1">
                <a:lnSpc>
                  <a:spcPct val="120000"/>
                </a:lnSpc>
                <a:defRPr/>
              </a:pPr>
              <a:endParaRPr lang="zh-CN" altLang="en-US" kern="1200">
                <a:solidFill>
                  <a:prstClr val="white"/>
                </a:solidFill>
                <a:latin typeface="PingFang SC Bold" panose="020B0600000000000000" pitchFamily="34" charset="-122"/>
                <a:ea typeface="PingFang SC Bold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" name="五角星 5"/>
            <p:cNvSpPr/>
            <p:nvPr/>
          </p:nvSpPr>
          <p:spPr>
            <a:xfrm>
              <a:off x="16003" y="2211"/>
              <a:ext cx="1047" cy="1047"/>
            </a:xfrm>
            <a:prstGeom prst="star5">
              <a:avLst/>
            </a:prstGeom>
            <a:solidFill>
              <a:srgbClr val="27356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770" y="8410"/>
              <a:ext cx="242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黑体" panose="02010609060101010101" charset="-122"/>
                  <a:ea typeface="黑体" panose="02010609060101010101" charset="-122"/>
                </a:rPr>
                <a:t>最终用户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229" y="6944"/>
              <a:ext cx="242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黑体" panose="02010609060101010101" charset="-122"/>
                  <a:ea typeface="黑体" panose="02010609060101010101" charset="-122"/>
                </a:rPr>
                <a:t>参与者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688" y="5515"/>
              <a:ext cx="242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黑体" panose="02010609060101010101" charset="-122"/>
                  <a:ea typeface="黑体" panose="02010609060101010101" charset="-122"/>
                </a:rPr>
                <a:t>贡献者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5381" y="4176"/>
              <a:ext cx="242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黑体" panose="02010609060101010101" charset="-122"/>
                  <a:ea typeface="黑体" panose="02010609060101010101" charset="-122"/>
                </a:rPr>
                <a:t>领导者</a:t>
              </a:r>
            </a:p>
          </p:txBody>
        </p:sp>
        <p:grpSp>
          <p:nvGrpSpPr>
            <p:cNvPr id="16" name="组合 15"/>
            <p:cNvGrpSpPr/>
            <p:nvPr/>
          </p:nvGrpSpPr>
          <p:grpSpPr>
            <a:xfrm rot="20700000">
              <a:off x="1201" y="7685"/>
              <a:ext cx="17399" cy="878"/>
              <a:chOff x="1201" y="7685"/>
              <a:chExt cx="17399" cy="878"/>
            </a:xfrm>
          </p:grpSpPr>
          <p:sp>
            <p:nvSpPr>
              <p:cNvPr id="9" name="右箭头 8"/>
              <p:cNvSpPr/>
              <p:nvPr/>
            </p:nvSpPr>
            <p:spPr>
              <a:xfrm>
                <a:off x="1201" y="7685"/>
                <a:ext cx="17399" cy="878"/>
              </a:xfrm>
              <a:prstGeom prst="rightArrow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101" y="7834"/>
                <a:ext cx="9600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dist"/>
                <a:r>
                  <a:rPr lang="zh-CN" altLang="en-US">
                    <a:solidFill>
                      <a:schemeClr val="bg1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持续参与和贡献开源项目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spowor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" y="1284605"/>
            <a:ext cx="11926570" cy="42887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174625" y="1762760"/>
            <a:ext cx="10487025" cy="3815715"/>
            <a:chOff x="776" y="2183"/>
            <a:chExt cx="16515" cy="6009"/>
          </a:xfrm>
        </p:grpSpPr>
        <p:pic>
          <p:nvPicPr>
            <p:cNvPr id="13" name="图片 12" descr="ospowork"/>
            <p:cNvPicPr>
              <a:picLocks noChangeAspect="1"/>
            </p:cNvPicPr>
            <p:nvPr/>
          </p:nvPicPr>
          <p:blipFill>
            <a:blip r:embed="rId3"/>
            <a:srcRect l="34570" t="10942" r="46401" b="11860"/>
            <a:stretch>
              <a:fillRect/>
            </a:stretch>
          </p:blipFill>
          <p:spPr>
            <a:xfrm>
              <a:off x="7735" y="2183"/>
              <a:ext cx="3574" cy="5214"/>
            </a:xfrm>
            <a:prstGeom prst="rect">
              <a:avLst/>
            </a:prstGeom>
          </p:spPr>
        </p:pic>
        <p:pic>
          <p:nvPicPr>
            <p:cNvPr id="14" name="图片 13" descr="ospowork"/>
            <p:cNvPicPr>
              <a:picLocks noChangeAspect="1"/>
            </p:cNvPicPr>
            <p:nvPr/>
          </p:nvPicPr>
          <p:blipFill>
            <a:blip r:embed="rId3"/>
            <a:srcRect t="39517" r="64982"/>
            <a:stretch>
              <a:fillRect/>
            </a:stretch>
          </p:blipFill>
          <p:spPr>
            <a:xfrm>
              <a:off x="776" y="4107"/>
              <a:ext cx="6577" cy="4085"/>
            </a:xfrm>
            <a:prstGeom prst="rect">
              <a:avLst/>
            </a:prstGeom>
          </p:spPr>
        </p:pic>
        <p:pic>
          <p:nvPicPr>
            <p:cNvPr id="15" name="图片 14" descr="ospowork"/>
            <p:cNvPicPr>
              <a:picLocks noChangeAspect="1"/>
            </p:cNvPicPr>
            <p:nvPr/>
          </p:nvPicPr>
          <p:blipFill>
            <a:blip r:embed="rId3"/>
            <a:srcRect l="53216" t="40435" r="32047"/>
            <a:stretch>
              <a:fillRect/>
            </a:stretch>
          </p:blipFill>
          <p:spPr>
            <a:xfrm>
              <a:off x="11495" y="4169"/>
              <a:ext cx="2768" cy="4023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5064" y="3661"/>
              <a:ext cx="2143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/>
              <a:r>
                <a:rPr lang="zh-CN" altLang="en-US" sz="2800" b="0" i="0">
                  <a:solidFill>
                    <a:srgbClr val="273567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组织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1396" y="3661"/>
              <a:ext cx="2867" cy="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ctr"/>
              <a:r>
                <a:rPr lang="zh-CN" altLang="en-US" sz="2800" b="0" i="0">
                  <a:solidFill>
                    <a:srgbClr val="273567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开源生态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206" y="4630"/>
              <a:ext cx="3085" cy="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l">
                <a:buFont typeface="Arial" panose="020B0604020202090204" pitchFamily="34" charset="0"/>
                <a:buChar char="•"/>
              </a:pPr>
              <a:r>
                <a:rPr lang="zh-CN" altLang="en-US" sz="1600" b="0" i="0">
                  <a:solidFill>
                    <a:srgbClr val="4DA586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维护者与贡献者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206" y="5295"/>
              <a:ext cx="3085" cy="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l">
                <a:buFont typeface="Arial" panose="020B0604020202090204" pitchFamily="34" charset="0"/>
                <a:buChar char="•"/>
              </a:pPr>
              <a:r>
                <a:rPr lang="zh-CN" altLang="en-US" sz="1600" b="0" i="0">
                  <a:solidFill>
                    <a:srgbClr val="4DA586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独立项目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4206" y="5960"/>
              <a:ext cx="3085" cy="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l">
                <a:buFont typeface="Arial" panose="020B0604020202090204" pitchFamily="34" charset="0"/>
                <a:buChar char="•"/>
              </a:pPr>
              <a:r>
                <a:rPr lang="zh-CN" altLang="en-US" sz="1600" b="0" i="0">
                  <a:solidFill>
                    <a:srgbClr val="4DA586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基金会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4206" y="6666"/>
              <a:ext cx="3085" cy="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l">
                <a:buFont typeface="Arial" panose="020B0604020202090204" pitchFamily="34" charset="0"/>
                <a:buChar char="•"/>
              </a:pPr>
              <a:r>
                <a:rPr lang="zh-CN" altLang="en-US" sz="1600" b="0" i="0">
                  <a:solidFill>
                    <a:srgbClr val="4DA586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伞形项目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layers-in-a-business-oriented-OSP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" y="252730"/>
            <a:ext cx="10530840" cy="63519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同心圆 2"/>
          <p:cNvSpPr/>
          <p:nvPr/>
        </p:nvSpPr>
        <p:spPr>
          <a:xfrm>
            <a:off x="1276985" y="1329690"/>
            <a:ext cx="2764155" cy="1615440"/>
          </a:xfrm>
          <a:prstGeom prst="donut">
            <a:avLst>
              <a:gd name="adj" fmla="val 3652"/>
            </a:avLst>
          </a:prstGeom>
          <a:solidFill>
            <a:srgbClr val="4DA58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同心圆 3"/>
          <p:cNvSpPr/>
          <p:nvPr/>
        </p:nvSpPr>
        <p:spPr>
          <a:xfrm>
            <a:off x="1276985" y="4516755"/>
            <a:ext cx="2764155" cy="1615440"/>
          </a:xfrm>
          <a:prstGeom prst="donut">
            <a:avLst>
              <a:gd name="adj" fmla="val 3652"/>
            </a:avLst>
          </a:prstGeom>
          <a:solidFill>
            <a:srgbClr val="6EBED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8390890" y="4292600"/>
            <a:ext cx="2764155" cy="1615440"/>
          </a:xfrm>
          <a:prstGeom prst="donut">
            <a:avLst>
              <a:gd name="adj" fmla="val 3652"/>
            </a:avLst>
          </a:prstGeom>
          <a:solidFill>
            <a:srgbClr val="75C0B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同心圆 5"/>
          <p:cNvSpPr/>
          <p:nvPr/>
        </p:nvSpPr>
        <p:spPr>
          <a:xfrm>
            <a:off x="8390890" y="1497965"/>
            <a:ext cx="2764155" cy="1615440"/>
          </a:xfrm>
          <a:prstGeom prst="donut">
            <a:avLst>
              <a:gd name="adj" fmla="val 3652"/>
            </a:avLst>
          </a:prstGeom>
          <a:solidFill>
            <a:srgbClr val="F1BF8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左右箭头 6"/>
          <p:cNvSpPr/>
          <p:nvPr/>
        </p:nvSpPr>
        <p:spPr>
          <a:xfrm rot="17640000">
            <a:off x="2298700" y="3434080"/>
            <a:ext cx="1216660" cy="481965"/>
          </a:xfrm>
          <a:prstGeom prst="leftRightArrow">
            <a:avLst/>
          </a:prstGeom>
          <a:solidFill>
            <a:srgbClr val="4DA58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20228" y="1784033"/>
            <a:ext cx="16776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solidFill>
                  <a:srgbClr val="4DA586"/>
                </a:solidFill>
                <a:latin typeface="黑体" panose="02010609060101010101" charset="-122"/>
                <a:ea typeface="黑体" panose="02010609060101010101" charset="-122"/>
              </a:rPr>
              <a:t>OSPO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89940" y="3273425"/>
            <a:ext cx="19577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rgbClr val="4DA586"/>
                </a:solidFill>
                <a:latin typeface="Microsoft YaHei" panose="020B0703020204020201" charset="-122"/>
                <a:ea typeface="Microsoft YaHei" panose="020B0703020204020201" charset="-122"/>
                <a:cs typeface="Microsoft YaHei" panose="020B0703020204020201" charset="-122"/>
              </a:rPr>
              <a:t>创建</a:t>
            </a:r>
            <a:r>
              <a:rPr lang="en-US" altLang="zh-CN" sz="1400">
                <a:solidFill>
                  <a:srgbClr val="4DA586"/>
                </a:solidFill>
                <a:latin typeface="Microsoft YaHei" panose="020B0703020204020201" charset="-122"/>
                <a:ea typeface="Microsoft YaHei" panose="020B0703020204020201" charset="-122"/>
                <a:cs typeface="Microsoft YaHei" panose="020B0703020204020201" charset="-122"/>
              </a:rPr>
              <a:t>OSPO</a:t>
            </a:r>
          </a:p>
        </p:txBody>
      </p:sp>
      <p:sp>
        <p:nvSpPr>
          <p:cNvPr id="12" name="左右箭头 11"/>
          <p:cNvSpPr/>
          <p:nvPr/>
        </p:nvSpPr>
        <p:spPr>
          <a:xfrm rot="780000">
            <a:off x="4096385" y="3780790"/>
            <a:ext cx="4230370" cy="537210"/>
          </a:xfrm>
          <a:prstGeom prst="leftRightArrow">
            <a:avLst/>
          </a:prstGeom>
          <a:solidFill>
            <a:srgbClr val="F6E49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20228" y="4971098"/>
            <a:ext cx="16776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>
                <a:solidFill>
                  <a:srgbClr val="6EBEDC"/>
                </a:solidFill>
                <a:latin typeface="黑体" panose="02010609060101010101" charset="-122"/>
                <a:ea typeface="黑体" panose="02010609060101010101" charset="-122"/>
              </a:rPr>
              <a:t>管理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614093" y="4746943"/>
            <a:ext cx="23177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>
                <a:solidFill>
                  <a:srgbClr val="75C0B7"/>
                </a:solidFill>
                <a:latin typeface="黑体" panose="02010609060101010101" charset="-122"/>
                <a:ea typeface="黑体" panose="02010609060101010101" charset="-122"/>
              </a:rPr>
              <a:t>开源社区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490903" y="1952308"/>
            <a:ext cx="25641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>
                <a:solidFill>
                  <a:srgbClr val="F1BF8C"/>
                </a:solidFill>
                <a:latin typeface="黑体" panose="02010609060101010101" charset="-122"/>
                <a:ea typeface="黑体" panose="02010609060101010101" charset="-122"/>
              </a:rPr>
              <a:t>组织</a:t>
            </a:r>
            <a:r>
              <a:rPr lang="en-US" altLang="zh-CN" sz="4000" b="1">
                <a:solidFill>
                  <a:srgbClr val="F1BF8C"/>
                </a:solidFill>
                <a:latin typeface="黑体" panose="02010609060101010101" charset="-122"/>
                <a:ea typeface="黑体" panose="02010609060101010101" charset="-122"/>
              </a:rPr>
              <a:t>/</a:t>
            </a:r>
            <a:r>
              <a:rPr lang="zh-CN" altLang="en-US" sz="4000" b="1">
                <a:solidFill>
                  <a:srgbClr val="F1BF8C"/>
                </a:solidFill>
                <a:latin typeface="黑体" panose="02010609060101010101" charset="-122"/>
                <a:ea typeface="黑体" panose="02010609060101010101" charset="-122"/>
              </a:rPr>
              <a:t>公司</a:t>
            </a:r>
          </a:p>
        </p:txBody>
      </p:sp>
      <p:sp>
        <p:nvSpPr>
          <p:cNvPr id="18" name="圆角矩形标注 17"/>
          <p:cNvSpPr/>
          <p:nvPr/>
        </p:nvSpPr>
        <p:spPr>
          <a:xfrm>
            <a:off x="5114290" y="5402580"/>
            <a:ext cx="2177415" cy="819785"/>
          </a:xfrm>
          <a:prstGeom prst="wedgeRoundRectCallout">
            <a:avLst>
              <a:gd name="adj1" fmla="val 48151"/>
              <a:gd name="adj2" fmla="val -140162"/>
              <a:gd name="adj3" fmla="val 16667"/>
            </a:avLst>
          </a:prstGeom>
          <a:solidFill>
            <a:srgbClr val="F2D97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908935" y="3490595"/>
            <a:ext cx="1130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rgbClr val="4DA586"/>
                </a:solidFill>
                <a:latin typeface="Microsoft YaHei" panose="020B0703020204020201" charset="-122"/>
                <a:ea typeface="Microsoft YaHei" panose="020B0703020204020201" charset="-122"/>
                <a:cs typeface="Microsoft YaHei" panose="020B0703020204020201" charset="-122"/>
              </a:rPr>
              <a:t>报告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236845" y="5454015"/>
            <a:ext cx="19615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>
                <a:solidFill>
                  <a:srgbClr val="273567"/>
                </a:solidFill>
                <a:latin typeface="Microsoft YaHei" panose="020B0703020204020201" charset="-122"/>
                <a:ea typeface="Microsoft YaHei" panose="020B0703020204020201" charset="-122"/>
                <a:cs typeface="Microsoft YaHei" panose="020B0703020204020201" charset="-122"/>
              </a:rPr>
              <a:t>依靠</a:t>
            </a:r>
            <a:r>
              <a:rPr lang="en-US" altLang="zh-CN" sz="2000">
                <a:solidFill>
                  <a:srgbClr val="273567"/>
                </a:solidFill>
                <a:latin typeface="Microsoft YaHei" panose="020B0703020204020201" charset="-122"/>
                <a:ea typeface="Microsoft YaHei" panose="020B0703020204020201" charset="-122"/>
                <a:cs typeface="Microsoft YaHei" panose="020B0703020204020201" charset="-122"/>
              </a:rPr>
              <a:t> </a:t>
            </a:r>
          </a:p>
          <a:p>
            <a:pPr algn="ctr"/>
            <a:r>
              <a:rPr lang="en-US" altLang="zh-CN" sz="2000">
                <a:solidFill>
                  <a:srgbClr val="273567"/>
                </a:solidFill>
                <a:latin typeface="Microsoft YaHei" panose="020B0703020204020201" charset="-122"/>
                <a:ea typeface="Microsoft YaHei" panose="020B0703020204020201" charset="-122"/>
                <a:cs typeface="Microsoft YaHei" panose="020B0703020204020201" charset="-122"/>
              </a:rPr>
              <a:t>OSPO </a:t>
            </a:r>
            <a:r>
              <a:rPr lang="zh-CN" altLang="en-US" sz="2000">
                <a:solidFill>
                  <a:srgbClr val="273567"/>
                </a:solidFill>
                <a:latin typeface="Microsoft YaHei" panose="020B0703020204020201" charset="-122"/>
                <a:ea typeface="Microsoft YaHei" panose="020B0703020204020201" charset="-122"/>
                <a:cs typeface="Microsoft YaHei" panose="020B0703020204020201" charset="-122"/>
              </a:rPr>
              <a:t>成熟度</a:t>
            </a:r>
          </a:p>
        </p:txBody>
      </p:sp>
      <p:sp>
        <p:nvSpPr>
          <p:cNvPr id="20" name="右箭头 19"/>
          <p:cNvSpPr/>
          <p:nvPr/>
        </p:nvSpPr>
        <p:spPr>
          <a:xfrm>
            <a:off x="4478020" y="1377315"/>
            <a:ext cx="3677920" cy="541020"/>
          </a:xfrm>
          <a:prstGeom prst="rightArrow">
            <a:avLst/>
          </a:prstGeom>
          <a:solidFill>
            <a:srgbClr val="273567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4478020" y="2036445"/>
            <a:ext cx="3677920" cy="541020"/>
          </a:xfrm>
          <a:prstGeom prst="rightArrow">
            <a:avLst/>
          </a:prstGeom>
          <a:solidFill>
            <a:srgbClr val="273567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4478020" y="2695575"/>
            <a:ext cx="3677920" cy="541020"/>
          </a:xfrm>
          <a:prstGeom prst="rightArrow">
            <a:avLst/>
          </a:prstGeom>
          <a:solidFill>
            <a:srgbClr val="273567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280785" y="3662680"/>
            <a:ext cx="19615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rgbClr val="273567"/>
                </a:solidFill>
                <a:latin typeface="Microsoft YaHei" panose="020B0703020204020201" charset="-122"/>
                <a:ea typeface="Microsoft YaHei" panose="020B0703020204020201" charset="-122"/>
                <a:cs typeface="Microsoft YaHei" panose="020B0703020204020201" charset="-122"/>
              </a:rPr>
              <a:t>衡量</a:t>
            </a:r>
            <a:r>
              <a:rPr lang="en-US" altLang="zh-CN" sz="1400">
                <a:solidFill>
                  <a:srgbClr val="273567"/>
                </a:solidFill>
                <a:latin typeface="Microsoft YaHei" panose="020B0703020204020201" charset="-122"/>
                <a:ea typeface="Microsoft YaHei" panose="020B0703020204020201" charset="-122"/>
                <a:cs typeface="Microsoft YaHei" panose="020B0703020204020201" charset="-122"/>
              </a:rPr>
              <a:t>/</a:t>
            </a:r>
            <a:r>
              <a:rPr lang="zh-CN" altLang="en-US" sz="1400">
                <a:solidFill>
                  <a:srgbClr val="273567"/>
                </a:solidFill>
                <a:latin typeface="Microsoft YaHei" panose="020B0703020204020201" charset="-122"/>
                <a:ea typeface="Microsoft YaHei" panose="020B0703020204020201" charset="-122"/>
                <a:cs typeface="Microsoft YaHei" panose="020B0703020204020201" charset="-122"/>
              </a:rPr>
              <a:t>评估</a:t>
            </a:r>
            <a:r>
              <a:rPr lang="en-US" altLang="zh-CN" sz="1400">
                <a:solidFill>
                  <a:srgbClr val="273567"/>
                </a:solidFill>
                <a:latin typeface="Microsoft YaHei" panose="020B0703020204020201" charset="-122"/>
                <a:ea typeface="Microsoft YaHei" panose="020B0703020204020201" charset="-122"/>
                <a:cs typeface="Microsoft YaHei" panose="020B0703020204020201" charset="-122"/>
              </a:rPr>
              <a:t> </a:t>
            </a:r>
            <a:endParaRPr lang="zh-CN" altLang="en-US" sz="1400">
              <a:solidFill>
                <a:srgbClr val="273567"/>
              </a:solidFill>
              <a:latin typeface="Microsoft YaHei" panose="020B0703020204020201" charset="-122"/>
              <a:ea typeface="Microsoft YaHei" panose="020B0703020204020201" charset="-122"/>
              <a:cs typeface="Microsoft YaHei" panose="020B07030202040202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218305" y="4037965"/>
            <a:ext cx="18313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rgbClr val="273567"/>
                </a:solidFill>
                <a:latin typeface="Microsoft YaHei" panose="020B0703020204020201" charset="-122"/>
                <a:ea typeface="Microsoft YaHei" panose="020B0703020204020201" charset="-122"/>
                <a:cs typeface="Microsoft YaHei" panose="020B0703020204020201" charset="-122"/>
              </a:rPr>
              <a:t>沟通</a:t>
            </a:r>
          </a:p>
          <a:p>
            <a:pPr algn="ctr"/>
            <a:r>
              <a:rPr lang="zh-CN" altLang="en-US" sz="1400">
                <a:solidFill>
                  <a:srgbClr val="273567"/>
                </a:solidFill>
                <a:latin typeface="Microsoft YaHei" panose="020B0703020204020201" charset="-122"/>
                <a:ea typeface="Microsoft YaHei" panose="020B0703020204020201" charset="-122"/>
                <a:cs typeface="Microsoft YaHei" panose="020B0703020204020201" charset="-122"/>
              </a:rPr>
              <a:t>资金支持</a:t>
            </a:r>
          </a:p>
          <a:p>
            <a:pPr algn="ctr"/>
            <a:r>
              <a:rPr lang="zh-CN" altLang="en-US" sz="1400">
                <a:solidFill>
                  <a:srgbClr val="273567"/>
                </a:solidFill>
                <a:latin typeface="Microsoft YaHei" panose="020B0703020204020201" charset="-122"/>
                <a:ea typeface="Microsoft YaHei" panose="020B0703020204020201" charset="-122"/>
                <a:cs typeface="Microsoft YaHei" panose="020B0703020204020201" charset="-122"/>
              </a:rPr>
              <a:t>贡献</a:t>
            </a:r>
          </a:p>
          <a:p>
            <a:pPr algn="ctr"/>
            <a:r>
              <a:rPr lang="zh-CN" altLang="en-US" sz="1400">
                <a:solidFill>
                  <a:srgbClr val="273567"/>
                </a:solidFill>
                <a:latin typeface="Microsoft YaHei" panose="020B0703020204020201" charset="-122"/>
                <a:ea typeface="Microsoft YaHei" panose="020B0703020204020201" charset="-122"/>
                <a:cs typeface="Microsoft YaHei" panose="020B0703020204020201" charset="-122"/>
              </a:rPr>
              <a:t>领导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537835" y="391795"/>
            <a:ext cx="1558290" cy="10985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algn="ctr"/>
            <a:r>
              <a:rPr lang="zh-CN" altLang="en-US" sz="1400" b="0" i="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开源项目计划</a:t>
            </a:r>
          </a:p>
          <a:p>
            <a:pPr marL="0" indent="0" algn="ctr"/>
            <a:r>
              <a:rPr lang="zh-CN" altLang="en-US" sz="1400" b="0" i="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合规性</a:t>
            </a:r>
          </a:p>
          <a:p>
            <a:pPr marL="0" indent="0" algn="ctr"/>
            <a:r>
              <a:rPr lang="zh-CN" altLang="en-US" sz="1400" b="0" i="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贡献度</a:t>
            </a:r>
          </a:p>
          <a:p>
            <a:pPr marL="0" indent="0" algn="ctr"/>
            <a:r>
              <a:rPr lang="zh-CN" altLang="en-US" sz="1400" b="0" i="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参与方式</a:t>
            </a:r>
          </a:p>
          <a:p>
            <a:pPr marL="0" indent="0" algn="ctr"/>
            <a:r>
              <a:rPr lang="zh-CN" altLang="en-US" sz="1400" b="0" i="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培训计划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5646103" y="1835785"/>
            <a:ext cx="13417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rgbClr val="273567"/>
                </a:solidFill>
                <a:latin typeface="Microsoft YaHei" panose="020B0703020204020201" charset="-122"/>
                <a:ea typeface="Microsoft YaHei" panose="020B0703020204020201" charset="-122"/>
                <a:cs typeface="Microsoft YaHei" panose="020B0703020204020201" charset="-122"/>
              </a:rPr>
              <a:t>衡量</a:t>
            </a:r>
            <a:r>
              <a:rPr lang="en-US" altLang="zh-CN" sz="1400">
                <a:solidFill>
                  <a:srgbClr val="273567"/>
                </a:solidFill>
                <a:latin typeface="Microsoft YaHei" panose="020B0703020204020201" charset="-122"/>
                <a:ea typeface="Microsoft YaHei" panose="020B0703020204020201" charset="-122"/>
                <a:cs typeface="Microsoft YaHei" panose="020B0703020204020201" charset="-122"/>
              </a:rPr>
              <a:t>/</a:t>
            </a:r>
            <a:r>
              <a:rPr lang="zh-CN" altLang="en-US" sz="1400">
                <a:solidFill>
                  <a:srgbClr val="273567"/>
                </a:solidFill>
                <a:latin typeface="Microsoft YaHei" panose="020B0703020204020201" charset="-122"/>
                <a:ea typeface="Microsoft YaHei" panose="020B0703020204020201" charset="-122"/>
                <a:cs typeface="Microsoft YaHei" panose="020B0703020204020201" charset="-122"/>
              </a:rPr>
              <a:t>评估</a:t>
            </a:r>
            <a:r>
              <a:rPr lang="en-US" altLang="zh-CN" sz="1400">
                <a:solidFill>
                  <a:srgbClr val="273567"/>
                </a:solidFill>
                <a:latin typeface="Microsoft YaHei" panose="020B0703020204020201" charset="-122"/>
                <a:ea typeface="Microsoft YaHei" panose="020B0703020204020201" charset="-122"/>
                <a:cs typeface="Microsoft YaHei" panose="020B0703020204020201" charset="-122"/>
              </a:rPr>
              <a:t> </a:t>
            </a:r>
            <a:endParaRPr lang="zh-CN" altLang="en-US" sz="1400">
              <a:solidFill>
                <a:srgbClr val="273567"/>
              </a:solidFill>
              <a:latin typeface="Microsoft YaHei" panose="020B0703020204020201" charset="-122"/>
              <a:ea typeface="Microsoft YaHei" panose="020B0703020204020201" charset="-122"/>
              <a:cs typeface="Microsoft YaHei" panose="020B07030202040202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46103" y="2495550"/>
            <a:ext cx="13417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rgbClr val="273567"/>
                </a:solidFill>
                <a:latin typeface="Microsoft YaHei" panose="020B0703020204020201" charset="-122"/>
                <a:ea typeface="Microsoft YaHei" panose="020B0703020204020201" charset="-122"/>
                <a:cs typeface="Microsoft YaHei" panose="020B0703020204020201" charset="-122"/>
              </a:rPr>
              <a:t>战略建议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ctivityparticipationcategoriza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485"/>
            <a:ext cx="12192000" cy="61950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346075" y="935990"/>
          <a:ext cx="11446510" cy="504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1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1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13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rgbClr val="273567"/>
                          </a:solidFill>
                          <a:latin typeface="Microsoft YaHei Regular" panose="020B0703020204020201" charset="-122"/>
                          <a:ea typeface="Microsoft YaHei Regular" panose="020B0703020204020201" charset="-122"/>
                        </a:rPr>
                        <a:t>个人价值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6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6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6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6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36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>
                          <a:solidFill>
                            <a:srgbClr val="273567"/>
                          </a:solidFill>
                          <a:latin typeface="Microsoft YaHei Regular" panose="020B0703020204020201" charset="-122"/>
                          <a:ea typeface="Microsoft YaHei Regular" panose="020B0703020204020201" charset="-122"/>
                        </a:rPr>
                        <a:t>人力资源价值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C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C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C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C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36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>
                          <a:solidFill>
                            <a:srgbClr val="273567"/>
                          </a:solidFill>
                          <a:latin typeface="Microsoft YaHei Regular" panose="020B0703020204020201" charset="-122"/>
                          <a:ea typeface="Microsoft YaHei Regular" panose="020B0703020204020201" charset="-122"/>
                        </a:rPr>
                        <a:t>技术价值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6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6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6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6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36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>
                          <a:solidFill>
                            <a:srgbClr val="273567"/>
                          </a:solidFill>
                          <a:latin typeface="Microsoft YaHei Regular" panose="020B0703020204020201" charset="-122"/>
                          <a:ea typeface="Microsoft YaHei Regular" panose="020B0703020204020201" charset="-122"/>
                        </a:rPr>
                        <a:t>成本价值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C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C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C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C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36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>
                          <a:solidFill>
                            <a:srgbClr val="273567"/>
                          </a:solidFill>
                          <a:latin typeface="Microsoft YaHei Regular" panose="020B0703020204020201" charset="-122"/>
                          <a:ea typeface="Microsoft YaHei Regular" panose="020B0703020204020201" charset="-122"/>
                        </a:rPr>
                        <a:t>创新价值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6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6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6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6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36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>
                          <a:solidFill>
                            <a:srgbClr val="273567"/>
                          </a:solidFill>
                          <a:latin typeface="Microsoft YaHei Regular" panose="020B0703020204020201" charset="-122"/>
                          <a:ea typeface="Microsoft YaHei Regular" panose="020B0703020204020201" charset="-122"/>
                        </a:rPr>
                        <a:t>品牌价值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C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C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C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C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136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>
                          <a:solidFill>
                            <a:srgbClr val="273567"/>
                          </a:solidFill>
                          <a:latin typeface="Microsoft YaHei Regular" panose="020B0703020204020201" charset="-122"/>
                          <a:ea typeface="Microsoft YaHei Regular" panose="020B0703020204020201" charset="-122"/>
                        </a:rPr>
                        <a:t>客户价值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6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6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6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6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346075" y="513080"/>
            <a:ext cx="11447145" cy="422275"/>
          </a:xfrm>
          <a:prstGeom prst="rect">
            <a:avLst/>
          </a:prstGeom>
          <a:solidFill>
            <a:srgbClr val="6EBEDC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66720" y="543878"/>
            <a:ext cx="10598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参与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55995" y="543878"/>
            <a:ext cx="10598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贡献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145270" y="543878"/>
            <a:ext cx="10598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领导力</a:t>
            </a:r>
          </a:p>
        </p:txBody>
      </p:sp>
      <p:sp>
        <p:nvSpPr>
          <p:cNvPr id="97" name="矩形 96"/>
          <p:cNvSpPr/>
          <p:nvPr/>
        </p:nvSpPr>
        <p:spPr>
          <a:xfrm>
            <a:off x="4790440" y="939800"/>
            <a:ext cx="1874520" cy="25527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技能提升</a:t>
            </a:r>
          </a:p>
        </p:txBody>
      </p:sp>
      <p:sp>
        <p:nvSpPr>
          <p:cNvPr id="98" name="矩形 97"/>
          <p:cNvSpPr/>
          <p:nvPr/>
        </p:nvSpPr>
        <p:spPr>
          <a:xfrm>
            <a:off x="4548505" y="1257935"/>
            <a:ext cx="2052320" cy="25527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激励提升</a:t>
            </a:r>
          </a:p>
        </p:txBody>
      </p:sp>
      <p:sp>
        <p:nvSpPr>
          <p:cNvPr id="99" name="矩形 98"/>
          <p:cNvSpPr/>
          <p:nvPr/>
        </p:nvSpPr>
        <p:spPr>
          <a:xfrm>
            <a:off x="8964930" y="1470025"/>
            <a:ext cx="2052320" cy="25527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领导技能提升</a:t>
            </a:r>
          </a:p>
        </p:txBody>
      </p:sp>
      <p:sp>
        <p:nvSpPr>
          <p:cNvPr id="100" name="矩形 99"/>
          <p:cNvSpPr/>
          <p:nvPr/>
        </p:nvSpPr>
        <p:spPr>
          <a:xfrm>
            <a:off x="2999740" y="1647190"/>
            <a:ext cx="2748280" cy="25527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人才培养</a:t>
            </a:r>
          </a:p>
        </p:txBody>
      </p:sp>
      <p:sp>
        <p:nvSpPr>
          <p:cNvPr id="101" name="矩形 100"/>
          <p:cNvSpPr/>
          <p:nvPr/>
        </p:nvSpPr>
        <p:spPr>
          <a:xfrm>
            <a:off x="2700655" y="2016125"/>
            <a:ext cx="2748280" cy="25527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提高参与度</a:t>
            </a:r>
          </a:p>
        </p:txBody>
      </p:sp>
      <p:sp>
        <p:nvSpPr>
          <p:cNvPr id="102" name="矩形 101"/>
          <p:cNvSpPr/>
          <p:nvPr/>
        </p:nvSpPr>
        <p:spPr>
          <a:xfrm>
            <a:off x="2336800" y="2405380"/>
            <a:ext cx="2400935" cy="25527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采用先进技术</a:t>
            </a:r>
          </a:p>
        </p:txBody>
      </p:sp>
      <p:sp>
        <p:nvSpPr>
          <p:cNvPr id="103" name="矩形 102"/>
          <p:cNvSpPr/>
          <p:nvPr/>
        </p:nvSpPr>
        <p:spPr>
          <a:xfrm>
            <a:off x="4857750" y="2405063"/>
            <a:ext cx="2400935" cy="25527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技术标准化</a:t>
            </a:r>
          </a:p>
        </p:txBody>
      </p:sp>
      <p:sp>
        <p:nvSpPr>
          <p:cNvPr id="104" name="矩形 103"/>
          <p:cNvSpPr/>
          <p:nvPr/>
        </p:nvSpPr>
        <p:spPr>
          <a:xfrm>
            <a:off x="8187690" y="1988185"/>
            <a:ext cx="1407160" cy="25527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招聘</a:t>
            </a:r>
          </a:p>
        </p:txBody>
      </p:sp>
      <p:sp>
        <p:nvSpPr>
          <p:cNvPr id="105" name="矩形 104"/>
          <p:cNvSpPr/>
          <p:nvPr/>
        </p:nvSpPr>
        <p:spPr>
          <a:xfrm>
            <a:off x="2606675" y="2739390"/>
            <a:ext cx="4152900" cy="25527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避免技术滞后的负面影响</a:t>
            </a:r>
          </a:p>
        </p:txBody>
      </p:sp>
      <p:sp>
        <p:nvSpPr>
          <p:cNvPr id="106" name="矩形 105"/>
          <p:cNvSpPr/>
          <p:nvPr/>
        </p:nvSpPr>
        <p:spPr>
          <a:xfrm>
            <a:off x="2197735" y="5572125"/>
            <a:ext cx="2593340" cy="25527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低价高性能</a:t>
            </a:r>
          </a:p>
        </p:txBody>
      </p:sp>
      <p:sp>
        <p:nvSpPr>
          <p:cNvPr id="107" name="矩形 106"/>
          <p:cNvSpPr/>
          <p:nvPr/>
        </p:nvSpPr>
        <p:spPr>
          <a:xfrm>
            <a:off x="2475865" y="3800475"/>
            <a:ext cx="2748915" cy="25527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接触多样性，获得启发</a:t>
            </a:r>
          </a:p>
        </p:txBody>
      </p:sp>
      <p:sp>
        <p:nvSpPr>
          <p:cNvPr id="108" name="矩形 107"/>
          <p:cNvSpPr/>
          <p:nvPr/>
        </p:nvSpPr>
        <p:spPr>
          <a:xfrm>
            <a:off x="5309870" y="3800475"/>
            <a:ext cx="3991610" cy="25527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从不同视角升华，带来创新</a:t>
            </a:r>
          </a:p>
        </p:txBody>
      </p:sp>
      <p:sp>
        <p:nvSpPr>
          <p:cNvPr id="109" name="矩形 108"/>
          <p:cNvSpPr/>
          <p:nvPr/>
        </p:nvSpPr>
        <p:spPr>
          <a:xfrm>
            <a:off x="5224780" y="5917565"/>
            <a:ext cx="3338195" cy="25527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持续关注生态系统</a:t>
            </a:r>
          </a:p>
        </p:txBody>
      </p:sp>
      <p:sp>
        <p:nvSpPr>
          <p:cNvPr id="110" name="矩形 109"/>
          <p:cNvSpPr/>
          <p:nvPr/>
        </p:nvSpPr>
        <p:spPr>
          <a:xfrm>
            <a:off x="9129395" y="5868670"/>
            <a:ext cx="2699385" cy="25527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以及更多？</a:t>
            </a:r>
          </a:p>
        </p:txBody>
      </p:sp>
      <p:sp>
        <p:nvSpPr>
          <p:cNvPr id="111" name="矩形 110"/>
          <p:cNvSpPr/>
          <p:nvPr/>
        </p:nvSpPr>
        <p:spPr>
          <a:xfrm>
            <a:off x="9129395" y="5498465"/>
            <a:ext cx="2699385" cy="25527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服务</a:t>
            </a:r>
            <a:r>
              <a:rPr lang="en-US" altLang="zh-CN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/</a:t>
            </a:r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产品的可持续性</a:t>
            </a:r>
          </a:p>
        </p:txBody>
      </p:sp>
      <p:sp>
        <p:nvSpPr>
          <p:cNvPr id="112" name="矩形 111"/>
          <p:cNvSpPr/>
          <p:nvPr/>
        </p:nvSpPr>
        <p:spPr>
          <a:xfrm>
            <a:off x="8936990" y="5106670"/>
            <a:ext cx="2820035" cy="25527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作为科技公司的形象</a:t>
            </a:r>
          </a:p>
        </p:txBody>
      </p:sp>
      <p:sp>
        <p:nvSpPr>
          <p:cNvPr id="113" name="矩形 112"/>
          <p:cNvSpPr/>
          <p:nvPr/>
        </p:nvSpPr>
        <p:spPr>
          <a:xfrm>
            <a:off x="7907020" y="5106670"/>
            <a:ext cx="981075" cy="25527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股价</a:t>
            </a:r>
          </a:p>
        </p:txBody>
      </p:sp>
      <p:sp>
        <p:nvSpPr>
          <p:cNvPr id="114" name="矩形 113"/>
          <p:cNvSpPr/>
          <p:nvPr/>
        </p:nvSpPr>
        <p:spPr>
          <a:xfrm>
            <a:off x="8006715" y="4792980"/>
            <a:ext cx="1588135" cy="25527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市场信心</a:t>
            </a:r>
          </a:p>
        </p:txBody>
      </p:sp>
      <p:sp>
        <p:nvSpPr>
          <p:cNvPr id="115" name="矩形 114"/>
          <p:cNvSpPr/>
          <p:nvPr/>
        </p:nvSpPr>
        <p:spPr>
          <a:xfrm>
            <a:off x="9721850" y="3800475"/>
            <a:ext cx="2035175" cy="25527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获得社区支持</a:t>
            </a:r>
          </a:p>
        </p:txBody>
      </p:sp>
      <p:sp>
        <p:nvSpPr>
          <p:cNvPr id="116" name="矩形 115"/>
          <p:cNvSpPr/>
          <p:nvPr/>
        </p:nvSpPr>
        <p:spPr>
          <a:xfrm>
            <a:off x="8996680" y="3429000"/>
            <a:ext cx="2694940" cy="25527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利用外部资源</a:t>
            </a:r>
          </a:p>
        </p:txBody>
      </p:sp>
      <p:sp>
        <p:nvSpPr>
          <p:cNvPr id="117" name="矩形 116"/>
          <p:cNvSpPr/>
          <p:nvPr/>
        </p:nvSpPr>
        <p:spPr>
          <a:xfrm>
            <a:off x="9183370" y="3103245"/>
            <a:ext cx="1874520" cy="25527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客户拓展</a:t>
            </a:r>
          </a:p>
        </p:txBody>
      </p:sp>
      <p:sp>
        <p:nvSpPr>
          <p:cNvPr id="118" name="矩形 117"/>
          <p:cNvSpPr/>
          <p:nvPr/>
        </p:nvSpPr>
        <p:spPr>
          <a:xfrm>
            <a:off x="5224780" y="5420360"/>
            <a:ext cx="3338830" cy="428625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扩展低成本、高功能和兼容性</a:t>
            </a:r>
          </a:p>
        </p:txBody>
      </p:sp>
      <p:sp>
        <p:nvSpPr>
          <p:cNvPr id="119" name="矩形 118"/>
          <p:cNvSpPr/>
          <p:nvPr/>
        </p:nvSpPr>
        <p:spPr>
          <a:xfrm>
            <a:off x="9932035" y="4119880"/>
            <a:ext cx="1587500" cy="725805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反馈、扩展使用、</a:t>
            </a:r>
          </a:p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提升客户满意度</a:t>
            </a:r>
          </a:p>
        </p:txBody>
      </p:sp>
      <p:sp>
        <p:nvSpPr>
          <p:cNvPr id="120" name="矩形 119"/>
          <p:cNvSpPr/>
          <p:nvPr/>
        </p:nvSpPr>
        <p:spPr>
          <a:xfrm>
            <a:off x="2219325" y="3148965"/>
            <a:ext cx="3005455" cy="49911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通过使用外部开发的软件实现短期开发</a:t>
            </a:r>
          </a:p>
        </p:txBody>
      </p:sp>
      <p:sp>
        <p:nvSpPr>
          <p:cNvPr id="121" name="矩形 120"/>
          <p:cNvSpPr/>
          <p:nvPr/>
        </p:nvSpPr>
        <p:spPr>
          <a:xfrm>
            <a:off x="5309870" y="3148965"/>
            <a:ext cx="3578860" cy="499110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降低软件开发成本（仅遵循</a:t>
            </a:r>
            <a:r>
              <a:rPr lang="en-US" altLang="zh-CN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OSS</a:t>
            </a:r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，无额外价值创造）</a:t>
            </a:r>
          </a:p>
        </p:txBody>
      </p:sp>
      <p:sp>
        <p:nvSpPr>
          <p:cNvPr id="122" name="矩形 121"/>
          <p:cNvSpPr/>
          <p:nvPr/>
        </p:nvSpPr>
        <p:spPr>
          <a:xfrm>
            <a:off x="7378700" y="2398395"/>
            <a:ext cx="2131060" cy="428625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引入先进技术</a:t>
            </a:r>
          </a:p>
        </p:txBody>
      </p:sp>
      <p:sp>
        <p:nvSpPr>
          <p:cNvPr id="123" name="矩形 122"/>
          <p:cNvSpPr/>
          <p:nvPr/>
        </p:nvSpPr>
        <p:spPr>
          <a:xfrm>
            <a:off x="7505700" y="941546"/>
            <a:ext cx="1407160" cy="428625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扩展人脉</a:t>
            </a:r>
          </a:p>
        </p:txBody>
      </p:sp>
      <p:sp>
        <p:nvSpPr>
          <p:cNvPr id="124" name="矩形 123"/>
          <p:cNvSpPr/>
          <p:nvPr/>
        </p:nvSpPr>
        <p:spPr>
          <a:xfrm>
            <a:off x="8975725" y="941546"/>
            <a:ext cx="1066800" cy="428625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提升影响力</a:t>
            </a:r>
          </a:p>
        </p:txBody>
      </p:sp>
      <p:sp>
        <p:nvSpPr>
          <p:cNvPr id="125" name="矩形 124"/>
          <p:cNvSpPr/>
          <p:nvPr/>
        </p:nvSpPr>
        <p:spPr>
          <a:xfrm>
            <a:off x="10105390" y="941546"/>
            <a:ext cx="1634490" cy="428625"/>
          </a:xfrm>
          <a:prstGeom prst="rect">
            <a:avLst/>
          </a:prstGeom>
          <a:solidFill>
            <a:schemeClr val="bg1"/>
          </a:solidFill>
          <a:ln w="6350">
            <a:solidFill>
              <a:srgbClr val="273567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自动获取信息等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enefits-of-os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220"/>
            <a:ext cx="12192000" cy="61950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箭头连接符 24"/>
          <p:cNvCxnSpPr/>
          <p:nvPr/>
        </p:nvCxnSpPr>
        <p:spPr>
          <a:xfrm>
            <a:off x="1613535" y="5473065"/>
            <a:ext cx="7068820" cy="0"/>
          </a:xfrm>
          <a:prstGeom prst="straightConnector1">
            <a:avLst/>
          </a:prstGeom>
          <a:ln w="12700" cap="flat" cmpd="sng">
            <a:solidFill>
              <a:schemeClr val="tx1"/>
            </a:solidFill>
            <a:prstDash val="solid"/>
            <a:miter lim="800000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7279640" y="2821305"/>
            <a:ext cx="1454150" cy="493395"/>
            <a:chOff x="11782" y="4409"/>
            <a:chExt cx="1994" cy="777"/>
          </a:xfrm>
        </p:grpSpPr>
        <p:sp>
          <p:nvSpPr>
            <p:cNvPr id="27" name="矩形 26"/>
            <p:cNvSpPr/>
            <p:nvPr/>
          </p:nvSpPr>
          <p:spPr>
            <a:xfrm>
              <a:off x="11782" y="4409"/>
              <a:ext cx="1994" cy="273"/>
            </a:xfrm>
            <a:prstGeom prst="rect">
              <a:avLst/>
            </a:prstGeom>
            <a:solidFill>
              <a:srgbClr val="6EBED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1782" y="4682"/>
              <a:ext cx="1994" cy="504"/>
            </a:xfrm>
            <a:prstGeom prst="rect">
              <a:avLst/>
            </a:prstGeom>
            <a:solidFill>
              <a:srgbClr val="1639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292215" y="3313430"/>
            <a:ext cx="2441575" cy="493395"/>
            <a:chOff x="11782" y="4409"/>
            <a:chExt cx="1994" cy="777"/>
          </a:xfrm>
        </p:grpSpPr>
        <p:sp>
          <p:nvSpPr>
            <p:cNvPr id="30" name="矩形 29"/>
            <p:cNvSpPr/>
            <p:nvPr/>
          </p:nvSpPr>
          <p:spPr>
            <a:xfrm>
              <a:off x="11782" y="4409"/>
              <a:ext cx="1994" cy="273"/>
            </a:xfrm>
            <a:prstGeom prst="rect">
              <a:avLst/>
            </a:prstGeom>
            <a:solidFill>
              <a:srgbClr val="6EBED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782" y="4682"/>
              <a:ext cx="1994" cy="504"/>
            </a:xfrm>
            <a:prstGeom prst="rect">
              <a:avLst/>
            </a:prstGeom>
            <a:solidFill>
              <a:srgbClr val="1639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216525" y="3805555"/>
            <a:ext cx="3517900" cy="493395"/>
            <a:chOff x="11782" y="4409"/>
            <a:chExt cx="1994" cy="777"/>
          </a:xfrm>
        </p:grpSpPr>
        <p:sp>
          <p:nvSpPr>
            <p:cNvPr id="33" name="矩形 32"/>
            <p:cNvSpPr/>
            <p:nvPr/>
          </p:nvSpPr>
          <p:spPr>
            <a:xfrm>
              <a:off x="11782" y="4409"/>
              <a:ext cx="1994" cy="273"/>
            </a:xfrm>
            <a:prstGeom prst="rect">
              <a:avLst/>
            </a:prstGeom>
            <a:solidFill>
              <a:srgbClr val="6EBED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1782" y="4682"/>
              <a:ext cx="1994" cy="504"/>
            </a:xfrm>
            <a:prstGeom prst="rect">
              <a:avLst/>
            </a:prstGeom>
            <a:solidFill>
              <a:srgbClr val="1639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673350" y="4295140"/>
            <a:ext cx="6061075" cy="493395"/>
            <a:chOff x="11782" y="4409"/>
            <a:chExt cx="1994" cy="777"/>
          </a:xfrm>
        </p:grpSpPr>
        <p:sp>
          <p:nvSpPr>
            <p:cNvPr id="36" name="矩形 35"/>
            <p:cNvSpPr/>
            <p:nvPr/>
          </p:nvSpPr>
          <p:spPr>
            <a:xfrm>
              <a:off x="11782" y="4409"/>
              <a:ext cx="1994" cy="273"/>
            </a:xfrm>
            <a:prstGeom prst="rect">
              <a:avLst/>
            </a:prstGeom>
            <a:solidFill>
              <a:srgbClr val="6EBED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1782" y="4682"/>
              <a:ext cx="1994" cy="504"/>
            </a:xfrm>
            <a:prstGeom prst="rect">
              <a:avLst/>
            </a:prstGeom>
            <a:solidFill>
              <a:srgbClr val="1639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39620" y="4787265"/>
            <a:ext cx="6694170" cy="493395"/>
            <a:chOff x="11782" y="4409"/>
            <a:chExt cx="1994" cy="777"/>
          </a:xfrm>
        </p:grpSpPr>
        <p:sp>
          <p:nvSpPr>
            <p:cNvPr id="39" name="矩形 38"/>
            <p:cNvSpPr/>
            <p:nvPr/>
          </p:nvSpPr>
          <p:spPr>
            <a:xfrm>
              <a:off x="11782" y="4409"/>
              <a:ext cx="1994" cy="273"/>
            </a:xfrm>
            <a:prstGeom prst="rect">
              <a:avLst/>
            </a:prstGeom>
            <a:solidFill>
              <a:srgbClr val="6EBED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1782" y="4682"/>
              <a:ext cx="1994" cy="504"/>
            </a:xfrm>
            <a:prstGeom prst="rect">
              <a:avLst/>
            </a:prstGeom>
            <a:solidFill>
              <a:srgbClr val="27356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标注 2"/>
          <p:cNvSpPr/>
          <p:nvPr/>
        </p:nvSpPr>
        <p:spPr>
          <a:xfrm>
            <a:off x="468630" y="3201670"/>
            <a:ext cx="2737485" cy="862330"/>
          </a:xfrm>
          <a:prstGeom prst="wedgeRectCallout">
            <a:avLst>
              <a:gd name="adj1" fmla="val 14161"/>
              <a:gd name="adj2" fmla="val 129445"/>
            </a:avLst>
          </a:prstGeom>
          <a:solidFill>
            <a:srgbClr val="F2F2F2"/>
          </a:solidFill>
          <a:ln>
            <a:solidFill>
              <a:srgbClr val="C0C0C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" panose="020B0703020204020201" charset="-122"/>
                <a:ea typeface="Microsoft YaHei" panose="020B0703020204020201" charset="-122"/>
              </a:rPr>
              <a:t>利用现有软件（使开发更容易）</a:t>
            </a: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" panose="020B0703020204020201" charset="-122"/>
                <a:ea typeface="Microsoft YaHei" panose="020B0703020204020201" charset="-122"/>
              </a:rPr>
              <a:t>使用前沿软件（技术）</a:t>
            </a: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" panose="020B0703020204020201" charset="-122"/>
                <a:ea typeface="Microsoft YaHei" panose="020B0703020204020201" charset="-122"/>
                <a:sym typeface="+mn-ea"/>
              </a:rPr>
              <a:t>软件</a:t>
            </a:r>
            <a:r>
              <a:rPr lang="zh-CN" altLang="en-US" sz="1200">
                <a:solidFill>
                  <a:schemeClr val="tx1"/>
                </a:solidFill>
                <a:latin typeface="Microsoft YaHei" panose="020B0703020204020201" charset="-122"/>
                <a:ea typeface="Microsoft YaHei" panose="020B0703020204020201" charset="-122"/>
              </a:rPr>
              <a:t>多人共同开发，整体水平较高</a:t>
            </a:r>
          </a:p>
        </p:txBody>
      </p:sp>
      <p:sp>
        <p:nvSpPr>
          <p:cNvPr id="2" name="矩形标注 1"/>
          <p:cNvSpPr/>
          <p:nvPr/>
        </p:nvSpPr>
        <p:spPr>
          <a:xfrm>
            <a:off x="3020060" y="2179955"/>
            <a:ext cx="2611120" cy="1249680"/>
          </a:xfrm>
          <a:prstGeom prst="wedgeRectCallout">
            <a:avLst>
              <a:gd name="adj1" fmla="val 1775"/>
              <a:gd name="adj2" fmla="val 132676"/>
            </a:avLst>
          </a:prstGeom>
          <a:solidFill>
            <a:srgbClr val="F2F2F2"/>
          </a:solidFill>
          <a:ln>
            <a:solidFill>
              <a:srgbClr val="C0C0C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l"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在企业中可靠地使用开源软件（</a:t>
            </a:r>
            <a:r>
              <a:rPr lang="en-US" altLang="zh-CN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OSS</a:t>
            </a: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）</a:t>
            </a:r>
          </a:p>
          <a:p>
            <a:pPr marL="171450" indent="-171450" algn="l"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原样使用开源软件，对于企业间交易很重要</a:t>
            </a: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控制开源软件在整个供应链中的使用风险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5690235" y="883285"/>
            <a:ext cx="2914015" cy="1802765"/>
          </a:xfrm>
          <a:prstGeom prst="wedgeRectCallout">
            <a:avLst>
              <a:gd name="adj1" fmla="val -41174"/>
              <a:gd name="adj2" fmla="val 100929"/>
            </a:avLst>
          </a:prstGeom>
          <a:solidFill>
            <a:srgbClr val="F2F2F2"/>
          </a:solidFill>
          <a:ln>
            <a:solidFill>
              <a:srgbClr val="C0C0C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更容易发现</a:t>
            </a:r>
            <a:r>
              <a:rPr lang="en-US" altLang="zh-CN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bug</a:t>
            </a: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，修复也更准确且更快，因为有很多工程师参与，而不仅仅是公司内部</a:t>
            </a: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通过社区合作提升开发资源效率</a:t>
            </a: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成为吸引和保留人才的平台</a:t>
            </a: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提升市场价值，并为工程师提供参与社区活动的机会，进而吸引人才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8917305" y="1553845"/>
            <a:ext cx="2513965" cy="1503045"/>
          </a:xfrm>
          <a:prstGeom prst="wedgeRectCallout">
            <a:avLst>
              <a:gd name="adj1" fmla="val -59206"/>
              <a:gd name="adj2" fmla="val 40101"/>
            </a:avLst>
          </a:prstGeom>
          <a:solidFill>
            <a:srgbClr val="F2F2F2"/>
          </a:solidFill>
          <a:ln>
            <a:solidFill>
              <a:srgbClr val="C0C0C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创建围绕开源软件的企业</a:t>
            </a: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扩展市场和潜在客户基础</a:t>
            </a: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建立和传播事实标准</a:t>
            </a: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构建生态系统</a:t>
            </a: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获得活动的合法性</a:t>
            </a: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获得社区成员的认可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9044305" y="3261995"/>
            <a:ext cx="2386965" cy="1096010"/>
          </a:xfrm>
          <a:prstGeom prst="wedgeRectCallout">
            <a:avLst>
              <a:gd name="adj1" fmla="val -58805"/>
              <a:gd name="adj2" fmla="val -16975"/>
            </a:avLst>
          </a:prstGeom>
          <a:solidFill>
            <a:srgbClr val="F2F2F2"/>
          </a:solidFill>
          <a:ln>
            <a:solidFill>
              <a:srgbClr val="C0C0C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通过社区实现公司预期与社区运动的一致</a:t>
            </a:r>
          </a:p>
          <a:p>
            <a:pPr marL="228600" indent="-22860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参与开发方向的制定</a:t>
            </a:r>
          </a:p>
          <a:p>
            <a:pPr marL="228600" indent="-22860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激励工程师</a:t>
            </a:r>
          </a:p>
        </p:txBody>
      </p:sp>
      <p:sp>
        <p:nvSpPr>
          <p:cNvPr id="8" name="矩形 7"/>
          <p:cNvSpPr/>
          <p:nvPr/>
        </p:nvSpPr>
        <p:spPr>
          <a:xfrm>
            <a:off x="6096000" y="3837305"/>
            <a:ext cx="2353945" cy="1502410"/>
          </a:xfrm>
          <a:prstGeom prst="rect">
            <a:avLst/>
          </a:prstGeom>
          <a:solidFill>
            <a:srgbClr val="FCE7D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lnSpc>
                <a:spcPts val="1800"/>
              </a:lnSpc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领导力</a:t>
            </a:r>
            <a:endParaRPr lang="en-US" altLang="zh-CN" sz="1200">
              <a:solidFill>
                <a:schemeClr val="tx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0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作为社区领导进行决策的核心成员</a:t>
            </a:r>
          </a:p>
          <a:p>
            <a:pPr algn="l" fontAlgn="auto">
              <a:lnSpc>
                <a:spcPts val="1800"/>
              </a:lnSpc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参与</a:t>
            </a:r>
            <a:endParaRPr lang="en-US" altLang="zh-CN" sz="1200">
              <a:solidFill>
                <a:schemeClr val="tx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0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参与社区会议决策</a:t>
            </a:r>
          </a:p>
          <a:p>
            <a:pPr algn="l" fontAlgn="auto">
              <a:lnSpc>
                <a:spcPts val="1800"/>
              </a:lnSpc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社区教育</a:t>
            </a:r>
            <a:endParaRPr lang="en-US" altLang="zh-CN" sz="1200">
              <a:solidFill>
                <a:schemeClr val="tx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0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早期贡献者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56155" y="4750435"/>
            <a:ext cx="48196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0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采纳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256155" y="4993640"/>
            <a:ext cx="122301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0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临时采用开源软件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208270" y="3773805"/>
            <a:ext cx="71501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0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社区教育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216525" y="4049395"/>
            <a:ext cx="100711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0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宣传开源软件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978785" y="4268470"/>
            <a:ext cx="77724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0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法律教育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78785" y="4523105"/>
            <a:ext cx="238696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0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提供开源合规、</a:t>
            </a:r>
            <a:r>
              <a:rPr lang="zh-CN" altLang="en-US" sz="100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资产清单</a:t>
            </a:r>
            <a:r>
              <a:rPr lang="zh-CN" altLang="en-US" sz="10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、开发者教育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306185" y="3284855"/>
            <a:ext cx="49657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0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参与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306185" y="3539490"/>
            <a:ext cx="166624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0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主导开源项目和壮大社区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279640" y="2790825"/>
            <a:ext cx="56515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0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领导力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279640" y="3027045"/>
            <a:ext cx="145351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0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成为战略决策合作伙伴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207135" y="5356860"/>
            <a:ext cx="3352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Microsoft YaHei Regular" panose="020B0703020204020201" charset="-122"/>
                <a:ea typeface="Microsoft YaHei Regular" panose="020B0703020204020201" charset="-122"/>
              </a:rPr>
              <a:t>低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314055" y="5469731"/>
            <a:ext cx="3352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Microsoft YaHei Regular" panose="020B0703020204020201" charset="-122"/>
                <a:ea typeface="Microsoft YaHei Regular" panose="020B0703020204020201" charset="-122"/>
              </a:rPr>
              <a:t>高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207135" y="2632075"/>
            <a:ext cx="3352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Microsoft YaHei Regular" panose="020B0703020204020201" charset="-122"/>
                <a:ea typeface="Microsoft YaHei Regular" panose="020B0703020204020201" charset="-122"/>
              </a:rPr>
              <a:t>高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129915" y="5469731"/>
            <a:ext cx="3352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Microsoft YaHei Regular" panose="020B0703020204020201" charset="-122"/>
                <a:ea typeface="Microsoft YaHei Regular" panose="020B0703020204020201" charset="-122"/>
              </a:rPr>
              <a:t>低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5271135" y="5469731"/>
            <a:ext cx="12369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Microsoft YaHei Regular" panose="020B0703020204020201" charset="-122"/>
                <a:ea typeface="Microsoft YaHei Regular" panose="020B0703020204020201" charset="-122"/>
              </a:rPr>
              <a:t>OSPO Level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8761730" y="4982845"/>
            <a:ext cx="6629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Microsoft YaHei Regular" panose="020B0703020204020201" charset="-122"/>
                <a:ea typeface="Microsoft YaHei Regular" panose="020B0703020204020201" charset="-122"/>
              </a:rPr>
              <a:t>Stage 0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8761730" y="4529455"/>
            <a:ext cx="6629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Microsoft YaHei Regular" panose="020B0703020204020201" charset="-122"/>
                <a:ea typeface="Microsoft YaHei Regular" panose="020B0703020204020201" charset="-122"/>
              </a:rPr>
              <a:t>Stage 1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542415" y="5469731"/>
            <a:ext cx="3352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Microsoft YaHei Regular" panose="020B0703020204020201" charset="-122"/>
                <a:ea typeface="Microsoft YaHei Regular" panose="020B0703020204020201" charset="-122"/>
              </a:rPr>
              <a:t>无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spo-maturity-mode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6655"/>
            <a:ext cx="12192000" cy="45046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9796780" y="1689100"/>
            <a:ext cx="1699260" cy="662305"/>
            <a:chOff x="11782" y="4409"/>
            <a:chExt cx="1994" cy="777"/>
          </a:xfrm>
        </p:grpSpPr>
        <p:sp>
          <p:nvSpPr>
            <p:cNvPr id="55" name="矩形 54"/>
            <p:cNvSpPr/>
            <p:nvPr/>
          </p:nvSpPr>
          <p:spPr>
            <a:xfrm>
              <a:off x="11782" y="4409"/>
              <a:ext cx="1994" cy="273"/>
            </a:xfrm>
            <a:prstGeom prst="rect">
              <a:avLst/>
            </a:prstGeom>
            <a:solidFill>
              <a:srgbClr val="1639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1782" y="4682"/>
              <a:ext cx="1994" cy="504"/>
            </a:xfrm>
            <a:prstGeom prst="rect">
              <a:avLst/>
            </a:prstGeom>
            <a:gradFill>
              <a:gsLst>
                <a:gs pos="37000">
                  <a:srgbClr val="0076BA"/>
                </a:gs>
                <a:gs pos="90000">
                  <a:srgbClr val="73B87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083550" y="2376805"/>
            <a:ext cx="3412490" cy="662305"/>
            <a:chOff x="11782" y="4409"/>
            <a:chExt cx="1994" cy="777"/>
          </a:xfrm>
        </p:grpSpPr>
        <p:sp>
          <p:nvSpPr>
            <p:cNvPr id="58" name="矩形 57"/>
            <p:cNvSpPr/>
            <p:nvPr/>
          </p:nvSpPr>
          <p:spPr>
            <a:xfrm>
              <a:off x="11782" y="4409"/>
              <a:ext cx="1994" cy="273"/>
            </a:xfrm>
            <a:prstGeom prst="rect">
              <a:avLst/>
            </a:prstGeom>
            <a:solidFill>
              <a:srgbClr val="1639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782" y="4682"/>
              <a:ext cx="1994" cy="504"/>
            </a:xfrm>
            <a:prstGeom prst="rect">
              <a:avLst/>
            </a:prstGeom>
            <a:gradFill>
              <a:gsLst>
                <a:gs pos="37000">
                  <a:srgbClr val="0076BA"/>
                </a:gs>
                <a:gs pos="90000">
                  <a:srgbClr val="73B87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375400" y="3064510"/>
            <a:ext cx="5120640" cy="708660"/>
            <a:chOff x="11782" y="4409"/>
            <a:chExt cx="1994" cy="777"/>
          </a:xfrm>
        </p:grpSpPr>
        <p:sp>
          <p:nvSpPr>
            <p:cNvPr id="61" name="矩形 60"/>
            <p:cNvSpPr/>
            <p:nvPr/>
          </p:nvSpPr>
          <p:spPr>
            <a:xfrm>
              <a:off x="11782" y="4409"/>
              <a:ext cx="1994" cy="273"/>
            </a:xfrm>
            <a:prstGeom prst="rect">
              <a:avLst/>
            </a:prstGeom>
            <a:solidFill>
              <a:srgbClr val="1639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1782" y="4682"/>
              <a:ext cx="1994" cy="504"/>
            </a:xfrm>
            <a:prstGeom prst="rect">
              <a:avLst/>
            </a:prstGeom>
            <a:gradFill>
              <a:gsLst>
                <a:gs pos="37000">
                  <a:srgbClr val="0076BA"/>
                </a:gs>
                <a:gs pos="90000">
                  <a:srgbClr val="73B87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2962910" y="3798570"/>
            <a:ext cx="8533130" cy="708660"/>
            <a:chOff x="11782" y="4409"/>
            <a:chExt cx="1994" cy="777"/>
          </a:xfrm>
        </p:grpSpPr>
        <p:sp>
          <p:nvSpPr>
            <p:cNvPr id="64" name="矩形 63"/>
            <p:cNvSpPr/>
            <p:nvPr/>
          </p:nvSpPr>
          <p:spPr>
            <a:xfrm>
              <a:off x="11782" y="4682"/>
              <a:ext cx="1994" cy="504"/>
            </a:xfrm>
            <a:prstGeom prst="rect">
              <a:avLst/>
            </a:prstGeom>
            <a:gradFill>
              <a:gsLst>
                <a:gs pos="37000">
                  <a:srgbClr val="0076BA"/>
                </a:gs>
                <a:gs pos="90000">
                  <a:srgbClr val="73B87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11782" y="4409"/>
              <a:ext cx="1994" cy="273"/>
            </a:xfrm>
            <a:prstGeom prst="rect">
              <a:avLst/>
            </a:prstGeom>
            <a:solidFill>
              <a:srgbClr val="1639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091690" y="4532630"/>
            <a:ext cx="9404350" cy="708660"/>
            <a:chOff x="11782" y="4409"/>
            <a:chExt cx="1994" cy="777"/>
          </a:xfrm>
        </p:grpSpPr>
        <p:sp>
          <p:nvSpPr>
            <p:cNvPr id="67" name="矩形 66"/>
            <p:cNvSpPr/>
            <p:nvPr/>
          </p:nvSpPr>
          <p:spPr>
            <a:xfrm>
              <a:off x="11782" y="4409"/>
              <a:ext cx="1994" cy="273"/>
            </a:xfrm>
            <a:prstGeom prst="rect">
              <a:avLst/>
            </a:prstGeom>
            <a:solidFill>
              <a:srgbClr val="1639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11782" y="4682"/>
              <a:ext cx="1994" cy="504"/>
            </a:xfrm>
            <a:prstGeom prst="rect">
              <a:avLst/>
            </a:prstGeom>
            <a:gradFill>
              <a:gsLst>
                <a:gs pos="37000">
                  <a:srgbClr val="0076BA"/>
                </a:gs>
                <a:gs pos="90000">
                  <a:srgbClr val="73B87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9" name="直接箭头连接符 68"/>
          <p:cNvCxnSpPr/>
          <p:nvPr/>
        </p:nvCxnSpPr>
        <p:spPr>
          <a:xfrm>
            <a:off x="1341755" y="5393690"/>
            <a:ext cx="10113645" cy="0"/>
          </a:xfrm>
          <a:prstGeom prst="straightConnector1">
            <a:avLst/>
          </a:prstGeom>
          <a:ln>
            <a:solidFill>
              <a:srgbClr val="4FC7EB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 flipV="1">
            <a:off x="3534410" y="4055110"/>
            <a:ext cx="0" cy="1174750"/>
          </a:xfrm>
          <a:prstGeom prst="straightConnector1">
            <a:avLst/>
          </a:prstGeom>
          <a:ln>
            <a:solidFill>
              <a:srgbClr val="50C7EB"/>
            </a:solidFill>
            <a:prstDash val="dash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3540760" y="1769745"/>
            <a:ext cx="0" cy="2032000"/>
          </a:xfrm>
          <a:prstGeom prst="straightConnector1">
            <a:avLst/>
          </a:prstGeom>
          <a:ln>
            <a:solidFill>
              <a:srgbClr val="50C7EB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11529060" y="4774565"/>
            <a:ext cx="6629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Microsoft YaHei Regular" panose="020B0703020204020201" charset="-122"/>
                <a:ea typeface="Microsoft YaHei Regular" panose="020B0703020204020201" charset="-122"/>
              </a:rPr>
              <a:t>Stage 0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529060" y="4053205"/>
            <a:ext cx="6629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Microsoft YaHei Regular" panose="020B0703020204020201" charset="-122"/>
                <a:ea typeface="Microsoft YaHei Regular" panose="020B0703020204020201" charset="-122"/>
              </a:rPr>
              <a:t>Stage 1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529060" y="3331845"/>
            <a:ext cx="6629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Microsoft YaHei Regular" panose="020B0703020204020201" charset="-122"/>
                <a:ea typeface="Microsoft YaHei Regular" panose="020B0703020204020201" charset="-122"/>
              </a:rPr>
              <a:t>Stage 2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529060" y="2610485"/>
            <a:ext cx="6629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Microsoft YaHei Regular" panose="020B0703020204020201" charset="-122"/>
                <a:ea typeface="Microsoft YaHei Regular" panose="020B0703020204020201" charset="-122"/>
              </a:rPr>
              <a:t>Stage 3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529060" y="1889125"/>
            <a:ext cx="6629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Microsoft YaHei Regular" panose="020B0703020204020201" charset="-122"/>
                <a:ea typeface="Microsoft YaHei Regular" panose="020B0703020204020201" charset="-122"/>
              </a:rPr>
              <a:t>Stage 4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091690" y="4533265"/>
            <a:ext cx="662305" cy="2482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algn="ctr"/>
            <a:r>
              <a:rPr lang="zh-CN" altLang="en-US" sz="12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采纳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167890" y="4837430"/>
            <a:ext cx="1421130" cy="3498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algn="ctr"/>
            <a:r>
              <a:rPr lang="zh-CN" altLang="en-US" sz="12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临时采用开源软件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75400" y="3046730"/>
            <a:ext cx="83566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/>
            <a:r>
              <a:rPr lang="zh-CN" altLang="en-US" sz="12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社区教育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375400" y="3378835"/>
            <a:ext cx="268922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2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宣传开源软件的使用及生态系统参与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532505" y="3771265"/>
            <a:ext cx="100203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2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法律教育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532505" y="4108450"/>
            <a:ext cx="297497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2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提供开源合规、</a:t>
            </a:r>
            <a:r>
              <a:rPr lang="zh-CN" altLang="en-US" sz="120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sym typeface="+mn-ea"/>
              </a:rPr>
              <a:t>资产清单</a:t>
            </a:r>
            <a:r>
              <a:rPr lang="zh-CN" altLang="en-US" sz="12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、开发者教育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083550" y="2353945"/>
            <a:ext cx="54610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2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参与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083550" y="2662555"/>
            <a:ext cx="194945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2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主导开源项目和壮大社区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796780" y="1661160"/>
            <a:ext cx="71628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2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领导力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797415" y="1984375"/>
            <a:ext cx="173228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2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成为战略决策合作伙伴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22910" y="4984750"/>
            <a:ext cx="3352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Microsoft YaHei Regular" panose="020B0703020204020201" charset="-122"/>
                <a:ea typeface="Microsoft YaHei Regular" panose="020B0703020204020201" charset="-122"/>
              </a:rPr>
              <a:t>低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0788015" y="5459889"/>
            <a:ext cx="3352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Microsoft YaHei Regular" panose="020B0703020204020201" charset="-122"/>
                <a:ea typeface="Microsoft YaHei Regular" panose="020B0703020204020201" charset="-122"/>
              </a:rPr>
              <a:t>高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129915" y="5459889"/>
            <a:ext cx="3352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Microsoft YaHei Regular" panose="020B0703020204020201" charset="-122"/>
                <a:ea typeface="Microsoft YaHei Regular" panose="020B0703020204020201" charset="-122"/>
              </a:rPr>
              <a:t>低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6508115" y="5459889"/>
            <a:ext cx="12369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Microsoft YaHei Regular" panose="020B0703020204020201" charset="-122"/>
                <a:ea typeface="Microsoft YaHei Regular" panose="020B0703020204020201" charset="-122"/>
              </a:rPr>
              <a:t>OSPO Level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22910" y="1618615"/>
            <a:ext cx="3352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Microsoft YaHei Regular" panose="020B0703020204020201" charset="-122"/>
                <a:ea typeface="Microsoft YaHei Regular" panose="020B0703020204020201" charset="-122"/>
              </a:rPr>
              <a:t>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70405" y="1358265"/>
            <a:ext cx="166814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/>
            <a:r>
              <a:rPr lang="zh-CN" altLang="en-US" sz="1200" i="0">
                <a:solidFill>
                  <a:srgbClr val="000000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图</a:t>
            </a:r>
            <a:r>
              <a:rPr lang="en-US" altLang="zh-CN" sz="1200" i="0">
                <a:solidFill>
                  <a:srgbClr val="000000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2</a:t>
            </a:r>
          </a:p>
          <a:p>
            <a:pPr marL="0" indent="0"/>
            <a:r>
              <a:rPr lang="en-US" altLang="zh-CN" sz="1200" i="0">
                <a:solidFill>
                  <a:srgbClr val="000000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OSPO</a:t>
            </a:r>
            <a:r>
              <a:rPr lang="zh-CN" altLang="en-US" sz="1200" i="0">
                <a:solidFill>
                  <a:srgbClr val="000000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的四个阶段</a:t>
            </a:r>
          </a:p>
          <a:p>
            <a:pPr marL="0" indent="0"/>
            <a:r>
              <a:rPr lang="zh-CN" altLang="en-US" sz="1200" b="0" i="0">
                <a:solidFill>
                  <a:srgbClr val="000000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来源：</a:t>
            </a:r>
            <a:r>
              <a:rPr lang="en-US" altLang="zh-CN" sz="1200" b="0" i="0">
                <a:solidFill>
                  <a:srgbClr val="000000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TODO Group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22910" y="3070860"/>
            <a:ext cx="3352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Microsoft YaHei Regular" panose="020B0703020204020201" charset="-122"/>
                <a:ea typeface="Microsoft YaHei Regular" panose="020B0703020204020201" charset="-122"/>
              </a:rPr>
              <a:t>执行能力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341755" y="5459889"/>
            <a:ext cx="3352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Microsoft YaHei Regular" panose="020B0703020204020201" charset="-122"/>
                <a:ea typeface="Microsoft YaHei Regular" panose="020B0703020204020201" charset="-122"/>
              </a:rPr>
              <a:t>无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 flipV="1">
            <a:off x="2954655" y="485140"/>
            <a:ext cx="7841615" cy="321310"/>
          </a:xfrm>
          <a:prstGeom prst="rect">
            <a:avLst/>
          </a:prstGeom>
          <a:solidFill>
            <a:srgbClr val="F1BF8C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710180" y="2284095"/>
            <a:ext cx="704215" cy="704215"/>
            <a:chOff x="1629" y="3529"/>
            <a:chExt cx="1442" cy="1442"/>
          </a:xfrm>
        </p:grpSpPr>
        <p:sp>
          <p:nvSpPr>
            <p:cNvPr id="28" name="椭圆 27"/>
            <p:cNvSpPr/>
            <p:nvPr/>
          </p:nvSpPr>
          <p:spPr>
            <a:xfrm>
              <a:off x="1629" y="3529"/>
              <a:ext cx="1442" cy="1442"/>
            </a:xfrm>
            <a:prstGeom prst="ellipse">
              <a:avLst/>
            </a:prstGeom>
            <a:solidFill>
              <a:srgbClr val="75C0B7"/>
            </a:solidFill>
            <a:ln w="12700" cap="flat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 descr="握手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06" y="3706"/>
              <a:ext cx="1089" cy="1089"/>
            </a:xfrm>
            <a:prstGeom prst="rect">
              <a:avLst/>
            </a:prstGeom>
          </p:spPr>
        </p:pic>
      </p:grpSp>
      <p:grpSp>
        <p:nvGrpSpPr>
          <p:cNvPr id="64" name="组合 63"/>
          <p:cNvGrpSpPr/>
          <p:nvPr/>
        </p:nvGrpSpPr>
        <p:grpSpPr>
          <a:xfrm>
            <a:off x="2710498" y="951230"/>
            <a:ext cx="703580" cy="703580"/>
            <a:chOff x="4223" y="1498"/>
            <a:chExt cx="1108" cy="1108"/>
          </a:xfrm>
        </p:grpSpPr>
        <p:sp>
          <p:nvSpPr>
            <p:cNvPr id="31" name="椭圆 30"/>
            <p:cNvSpPr/>
            <p:nvPr/>
          </p:nvSpPr>
          <p:spPr>
            <a:xfrm>
              <a:off x="4223" y="1498"/>
              <a:ext cx="1109" cy="1109"/>
            </a:xfrm>
            <a:prstGeom prst="ellipse">
              <a:avLst/>
            </a:prstGeom>
            <a:solidFill>
              <a:srgbClr val="F1BF8C"/>
            </a:solidFill>
            <a:ln w="12700" cap="flat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图片 38" descr="查找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92" y="1693"/>
              <a:ext cx="727" cy="726"/>
            </a:xfrm>
            <a:prstGeom prst="rect">
              <a:avLst/>
            </a:prstGeom>
          </p:spPr>
        </p:pic>
      </p:grpSp>
      <p:grpSp>
        <p:nvGrpSpPr>
          <p:cNvPr id="65" name="组合 64"/>
          <p:cNvGrpSpPr/>
          <p:nvPr/>
        </p:nvGrpSpPr>
        <p:grpSpPr>
          <a:xfrm>
            <a:off x="2710498" y="3534410"/>
            <a:ext cx="703580" cy="703580"/>
            <a:chOff x="4392" y="5566"/>
            <a:chExt cx="1108" cy="1108"/>
          </a:xfrm>
        </p:grpSpPr>
        <p:sp>
          <p:nvSpPr>
            <p:cNvPr id="34" name="椭圆 33"/>
            <p:cNvSpPr/>
            <p:nvPr/>
          </p:nvSpPr>
          <p:spPr>
            <a:xfrm>
              <a:off x="4392" y="5566"/>
              <a:ext cx="1109" cy="1109"/>
            </a:xfrm>
            <a:prstGeom prst="ellipse">
              <a:avLst/>
            </a:prstGeom>
            <a:solidFill>
              <a:srgbClr val="6EBEDC"/>
            </a:solidFill>
            <a:ln w="12700" cap="flat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0" name="图片 39" descr="两堆金币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4583" y="5703"/>
              <a:ext cx="727" cy="835"/>
            </a:xfrm>
            <a:prstGeom prst="rect">
              <a:avLst/>
            </a:prstGeom>
          </p:spPr>
        </p:pic>
      </p:grpSp>
      <p:grpSp>
        <p:nvGrpSpPr>
          <p:cNvPr id="66" name="组合 65"/>
          <p:cNvGrpSpPr/>
          <p:nvPr/>
        </p:nvGrpSpPr>
        <p:grpSpPr>
          <a:xfrm>
            <a:off x="2710498" y="4824095"/>
            <a:ext cx="703580" cy="703580"/>
            <a:chOff x="4145" y="7597"/>
            <a:chExt cx="1108" cy="1108"/>
          </a:xfrm>
        </p:grpSpPr>
        <p:sp>
          <p:nvSpPr>
            <p:cNvPr id="37" name="椭圆 36"/>
            <p:cNvSpPr/>
            <p:nvPr/>
          </p:nvSpPr>
          <p:spPr>
            <a:xfrm>
              <a:off x="4145" y="7597"/>
              <a:ext cx="1109" cy="1109"/>
            </a:xfrm>
            <a:prstGeom prst="ellipse">
              <a:avLst/>
            </a:prstGeom>
            <a:solidFill>
              <a:srgbClr val="273567"/>
            </a:solidFill>
            <a:ln w="12700" cap="flat" cmpd="sng">
              <a:noFill/>
              <a:prstDash val="solid"/>
              <a:miter lim="800000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2" name="图片 41" descr="齿轮设置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11" y="7763"/>
              <a:ext cx="777" cy="777"/>
            </a:xfrm>
            <a:prstGeom prst="rect">
              <a:avLst/>
            </a:prstGeom>
          </p:spPr>
        </p:pic>
      </p:grpSp>
      <p:sp>
        <p:nvSpPr>
          <p:cNvPr id="43" name="矩形 42"/>
          <p:cNvSpPr/>
          <p:nvPr/>
        </p:nvSpPr>
        <p:spPr>
          <a:xfrm>
            <a:off x="4430395" y="1962150"/>
            <a:ext cx="4109720" cy="76200"/>
          </a:xfrm>
          <a:prstGeom prst="rect">
            <a:avLst/>
          </a:prstGeom>
          <a:solidFill>
            <a:srgbClr val="75C0B7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431665" y="3094355"/>
            <a:ext cx="4109720" cy="76200"/>
          </a:xfrm>
          <a:prstGeom prst="rect">
            <a:avLst/>
          </a:prstGeom>
          <a:solidFill>
            <a:srgbClr val="6EBEDC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4434205" y="4504055"/>
            <a:ext cx="4109720" cy="76200"/>
          </a:xfrm>
          <a:prstGeom prst="rect">
            <a:avLst/>
          </a:prstGeom>
          <a:solidFill>
            <a:srgbClr val="273567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4430395" y="1016635"/>
            <a:ext cx="41103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合作伙伴影响力</a:t>
            </a:r>
          </a:p>
          <a:p>
            <a:r>
              <a:rPr lang="zh-CN" altLang="en-US"/>
              <a:t>介绍战略合作伙伴关系建立、构建和维护开源工作。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432935" y="2243455"/>
            <a:ext cx="41109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社区影响力</a:t>
            </a:r>
          </a:p>
          <a:p>
            <a:r>
              <a:rPr lang="zh-CN" altLang="en-US"/>
              <a:t>以有利于组织的方式引导开源项目。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431665" y="3376295"/>
            <a:ext cx="41109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生态系统影响力</a:t>
            </a:r>
          </a:p>
          <a:p>
            <a:r>
              <a:rPr lang="zh-CN" altLang="en-US"/>
              <a:t>支持开发者和用户生态系统的可持续发展，为企业带来更多机会和价值。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4434205" y="4785995"/>
            <a:ext cx="41109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组织影响力</a:t>
            </a:r>
          </a:p>
          <a:p>
            <a:r>
              <a:rPr lang="zh-CN" altLang="en-US"/>
              <a:t>展示公司内部的影响，例如降低开发成本、招聘成本和提升员工保留率。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9085580" y="1144270"/>
            <a:ext cx="10210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tx1">
                    <a:lumMod val="50000"/>
                    <a:lumOff val="50000"/>
                  </a:schemeClr>
                </a:solidFill>
                <a:latin typeface="MiSans Heavy" panose="00000A00000000000000" charset="-122"/>
                <a:ea typeface="MiSans Heavy" panose="00000A00000000000000" charset="-122"/>
                <a:sym typeface="华文隶书" panose="02010800040101010101" charset="-122"/>
              </a:rPr>
              <a:t>01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9085580" y="2438400"/>
            <a:ext cx="10210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tx1">
                    <a:lumMod val="50000"/>
                    <a:lumOff val="50000"/>
                  </a:schemeClr>
                </a:solidFill>
                <a:latin typeface="MiSans Heavy" panose="00000A00000000000000" charset="-122"/>
                <a:ea typeface="MiSans Heavy" panose="00000A00000000000000" charset="-122"/>
                <a:sym typeface="华文隶书" panose="02010800040101010101" charset="-122"/>
              </a:rPr>
              <a:t>02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9085580" y="3895725"/>
            <a:ext cx="10210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tx1">
                    <a:lumMod val="50000"/>
                    <a:lumOff val="50000"/>
                  </a:schemeClr>
                </a:solidFill>
                <a:latin typeface="MiSans Heavy" panose="00000A00000000000000" charset="-122"/>
                <a:ea typeface="MiSans Heavy" panose="00000A00000000000000" charset="-122"/>
                <a:sym typeface="华文隶书" panose="02010800040101010101" charset="-122"/>
              </a:rPr>
              <a:t>03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9085580" y="5301615"/>
            <a:ext cx="10210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tx1">
                    <a:lumMod val="50000"/>
                    <a:lumOff val="50000"/>
                  </a:schemeClr>
                </a:solidFill>
                <a:latin typeface="MiSans Heavy" panose="00000A00000000000000" charset="-122"/>
                <a:ea typeface="MiSans Heavy" panose="00000A00000000000000" charset="-122"/>
                <a:sym typeface="华文隶书" panose="02010800040101010101" charset="-122"/>
              </a:rPr>
              <a:t>04</a:t>
            </a:r>
          </a:p>
        </p:txBody>
      </p:sp>
      <p:sp>
        <p:nvSpPr>
          <p:cNvPr id="59" name="任意多边形 58"/>
          <p:cNvSpPr/>
          <p:nvPr/>
        </p:nvSpPr>
        <p:spPr>
          <a:xfrm>
            <a:off x="2240280" y="485299"/>
            <a:ext cx="797560" cy="16195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7" h="2551">
                <a:moveTo>
                  <a:pt x="0" y="1275"/>
                </a:moveTo>
                <a:cubicBezTo>
                  <a:pt x="-35" y="560"/>
                  <a:pt x="659" y="-18"/>
                  <a:pt x="1256" y="0"/>
                </a:cubicBezTo>
                <a:lnTo>
                  <a:pt x="1256" y="508"/>
                </a:lnTo>
                <a:cubicBezTo>
                  <a:pt x="871" y="495"/>
                  <a:pt x="485" y="889"/>
                  <a:pt x="508" y="1275"/>
                </a:cubicBezTo>
                <a:cubicBezTo>
                  <a:pt x="482" y="1706"/>
                  <a:pt x="915" y="2053"/>
                  <a:pt x="1256" y="2042"/>
                </a:cubicBezTo>
                <a:lnTo>
                  <a:pt x="1256" y="2550"/>
                </a:lnTo>
                <a:cubicBezTo>
                  <a:pt x="586" y="2573"/>
                  <a:pt x="-31" y="1917"/>
                  <a:pt x="0" y="1275"/>
                </a:cubicBezTo>
                <a:close/>
              </a:path>
            </a:pathLst>
          </a:custGeom>
          <a:solidFill>
            <a:srgbClr val="F1BF8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/>
        </p:nvSpPr>
        <p:spPr>
          <a:xfrm>
            <a:off x="2240280" y="3082449"/>
            <a:ext cx="797560" cy="16195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7" h="2551">
                <a:moveTo>
                  <a:pt x="0" y="1275"/>
                </a:moveTo>
                <a:cubicBezTo>
                  <a:pt x="-35" y="560"/>
                  <a:pt x="659" y="-18"/>
                  <a:pt x="1256" y="0"/>
                </a:cubicBezTo>
                <a:lnTo>
                  <a:pt x="1256" y="508"/>
                </a:lnTo>
                <a:cubicBezTo>
                  <a:pt x="871" y="495"/>
                  <a:pt x="485" y="889"/>
                  <a:pt x="508" y="1275"/>
                </a:cubicBezTo>
                <a:cubicBezTo>
                  <a:pt x="482" y="1706"/>
                  <a:pt x="915" y="2053"/>
                  <a:pt x="1256" y="2042"/>
                </a:cubicBezTo>
                <a:lnTo>
                  <a:pt x="1256" y="2550"/>
                </a:lnTo>
                <a:cubicBezTo>
                  <a:pt x="586" y="2573"/>
                  <a:pt x="-31" y="1917"/>
                  <a:pt x="0" y="1275"/>
                </a:cubicBezTo>
                <a:close/>
              </a:path>
            </a:pathLst>
          </a:custGeom>
          <a:solidFill>
            <a:srgbClr val="6EBED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 rot="10800000">
            <a:off x="3024505" y="1785144"/>
            <a:ext cx="797560" cy="16195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7" h="2551">
                <a:moveTo>
                  <a:pt x="0" y="1275"/>
                </a:moveTo>
                <a:cubicBezTo>
                  <a:pt x="-35" y="560"/>
                  <a:pt x="659" y="-18"/>
                  <a:pt x="1256" y="0"/>
                </a:cubicBezTo>
                <a:lnTo>
                  <a:pt x="1256" y="508"/>
                </a:lnTo>
                <a:cubicBezTo>
                  <a:pt x="871" y="495"/>
                  <a:pt x="485" y="889"/>
                  <a:pt x="508" y="1275"/>
                </a:cubicBezTo>
                <a:cubicBezTo>
                  <a:pt x="482" y="1706"/>
                  <a:pt x="915" y="2053"/>
                  <a:pt x="1256" y="2042"/>
                </a:cubicBezTo>
                <a:lnTo>
                  <a:pt x="1256" y="2550"/>
                </a:lnTo>
                <a:cubicBezTo>
                  <a:pt x="586" y="2573"/>
                  <a:pt x="-31" y="1917"/>
                  <a:pt x="0" y="1275"/>
                </a:cubicBezTo>
                <a:close/>
              </a:path>
            </a:pathLst>
          </a:custGeom>
          <a:solidFill>
            <a:srgbClr val="75C0B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任意多边形 61"/>
          <p:cNvSpPr/>
          <p:nvPr/>
        </p:nvSpPr>
        <p:spPr>
          <a:xfrm rot="10800000">
            <a:off x="3021965" y="4388644"/>
            <a:ext cx="797560" cy="161956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57" h="2551">
                <a:moveTo>
                  <a:pt x="0" y="1275"/>
                </a:moveTo>
                <a:cubicBezTo>
                  <a:pt x="-35" y="560"/>
                  <a:pt x="659" y="-18"/>
                  <a:pt x="1256" y="0"/>
                </a:cubicBezTo>
                <a:lnTo>
                  <a:pt x="1256" y="508"/>
                </a:lnTo>
                <a:cubicBezTo>
                  <a:pt x="871" y="495"/>
                  <a:pt x="485" y="889"/>
                  <a:pt x="508" y="1275"/>
                </a:cubicBezTo>
                <a:cubicBezTo>
                  <a:pt x="482" y="1706"/>
                  <a:pt x="915" y="2053"/>
                  <a:pt x="1256" y="2042"/>
                </a:cubicBezTo>
                <a:lnTo>
                  <a:pt x="1256" y="2550"/>
                </a:lnTo>
                <a:cubicBezTo>
                  <a:pt x="586" y="2573"/>
                  <a:pt x="-31" y="1917"/>
                  <a:pt x="0" y="1275"/>
                </a:cubicBezTo>
                <a:close/>
              </a:path>
            </a:pathLst>
          </a:custGeom>
          <a:solidFill>
            <a:srgbClr val="27356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 flipV="1">
            <a:off x="1146175" y="5683250"/>
            <a:ext cx="1961515" cy="325755"/>
          </a:xfrm>
          <a:prstGeom prst="rect">
            <a:avLst/>
          </a:prstGeom>
          <a:solidFill>
            <a:srgbClr val="273567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spo-ro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470"/>
            <a:ext cx="12192000" cy="61950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箭头连接符 24"/>
          <p:cNvCxnSpPr/>
          <p:nvPr/>
        </p:nvCxnSpPr>
        <p:spPr>
          <a:xfrm>
            <a:off x="1613535" y="5473065"/>
            <a:ext cx="7068820" cy="0"/>
          </a:xfrm>
          <a:prstGeom prst="straightConnector1">
            <a:avLst/>
          </a:prstGeom>
          <a:ln w="12700" cap="flat" cmpd="sng">
            <a:solidFill>
              <a:schemeClr val="tx1"/>
            </a:solidFill>
            <a:prstDash val="solid"/>
            <a:miter lim="800000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7279640" y="2821305"/>
            <a:ext cx="1454150" cy="493395"/>
            <a:chOff x="11782" y="4409"/>
            <a:chExt cx="1994" cy="777"/>
          </a:xfrm>
        </p:grpSpPr>
        <p:sp>
          <p:nvSpPr>
            <p:cNvPr id="27" name="矩形 26"/>
            <p:cNvSpPr/>
            <p:nvPr/>
          </p:nvSpPr>
          <p:spPr>
            <a:xfrm>
              <a:off x="11782" y="4409"/>
              <a:ext cx="1994" cy="273"/>
            </a:xfrm>
            <a:prstGeom prst="rect">
              <a:avLst/>
            </a:prstGeom>
            <a:solidFill>
              <a:srgbClr val="6EBED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11782" y="4682"/>
              <a:ext cx="1994" cy="504"/>
            </a:xfrm>
            <a:prstGeom prst="rect">
              <a:avLst/>
            </a:prstGeom>
            <a:solidFill>
              <a:srgbClr val="1639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292215" y="3313430"/>
            <a:ext cx="2441575" cy="493395"/>
            <a:chOff x="11782" y="4409"/>
            <a:chExt cx="1994" cy="777"/>
          </a:xfrm>
        </p:grpSpPr>
        <p:sp>
          <p:nvSpPr>
            <p:cNvPr id="30" name="矩形 29"/>
            <p:cNvSpPr/>
            <p:nvPr/>
          </p:nvSpPr>
          <p:spPr>
            <a:xfrm>
              <a:off x="11782" y="4409"/>
              <a:ext cx="1994" cy="273"/>
            </a:xfrm>
            <a:prstGeom prst="rect">
              <a:avLst/>
            </a:prstGeom>
            <a:solidFill>
              <a:srgbClr val="6EBED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782" y="4682"/>
              <a:ext cx="1994" cy="504"/>
            </a:xfrm>
            <a:prstGeom prst="rect">
              <a:avLst/>
            </a:prstGeom>
            <a:solidFill>
              <a:srgbClr val="1639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216525" y="3805555"/>
            <a:ext cx="3517900" cy="493395"/>
            <a:chOff x="11782" y="4409"/>
            <a:chExt cx="1994" cy="777"/>
          </a:xfrm>
        </p:grpSpPr>
        <p:sp>
          <p:nvSpPr>
            <p:cNvPr id="33" name="矩形 32"/>
            <p:cNvSpPr/>
            <p:nvPr/>
          </p:nvSpPr>
          <p:spPr>
            <a:xfrm>
              <a:off x="11782" y="4409"/>
              <a:ext cx="1994" cy="273"/>
            </a:xfrm>
            <a:prstGeom prst="rect">
              <a:avLst/>
            </a:prstGeom>
            <a:solidFill>
              <a:srgbClr val="6EBED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1782" y="4682"/>
              <a:ext cx="1994" cy="504"/>
            </a:xfrm>
            <a:prstGeom prst="rect">
              <a:avLst/>
            </a:prstGeom>
            <a:solidFill>
              <a:srgbClr val="1639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673350" y="4295140"/>
            <a:ext cx="6061075" cy="493395"/>
            <a:chOff x="11782" y="4409"/>
            <a:chExt cx="1994" cy="777"/>
          </a:xfrm>
        </p:grpSpPr>
        <p:sp>
          <p:nvSpPr>
            <p:cNvPr id="36" name="矩形 35"/>
            <p:cNvSpPr/>
            <p:nvPr/>
          </p:nvSpPr>
          <p:spPr>
            <a:xfrm>
              <a:off x="11782" y="4409"/>
              <a:ext cx="1994" cy="273"/>
            </a:xfrm>
            <a:prstGeom prst="rect">
              <a:avLst/>
            </a:prstGeom>
            <a:solidFill>
              <a:srgbClr val="6EBED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1782" y="4682"/>
              <a:ext cx="1994" cy="504"/>
            </a:xfrm>
            <a:prstGeom prst="rect">
              <a:avLst/>
            </a:prstGeom>
            <a:solidFill>
              <a:srgbClr val="163963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039620" y="4787265"/>
            <a:ext cx="6694170" cy="493395"/>
            <a:chOff x="11782" y="4409"/>
            <a:chExt cx="1994" cy="777"/>
          </a:xfrm>
        </p:grpSpPr>
        <p:sp>
          <p:nvSpPr>
            <p:cNvPr id="39" name="矩形 38"/>
            <p:cNvSpPr/>
            <p:nvPr/>
          </p:nvSpPr>
          <p:spPr>
            <a:xfrm>
              <a:off x="11782" y="4409"/>
              <a:ext cx="1994" cy="273"/>
            </a:xfrm>
            <a:prstGeom prst="rect">
              <a:avLst/>
            </a:prstGeom>
            <a:solidFill>
              <a:srgbClr val="6EBED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1782" y="4682"/>
              <a:ext cx="1994" cy="504"/>
            </a:xfrm>
            <a:prstGeom prst="rect">
              <a:avLst/>
            </a:prstGeom>
            <a:solidFill>
              <a:srgbClr val="27356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6096000" y="3837305"/>
            <a:ext cx="2353945" cy="1502410"/>
          </a:xfrm>
          <a:prstGeom prst="rect">
            <a:avLst/>
          </a:prstGeom>
          <a:solidFill>
            <a:srgbClr val="FCE7D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lnSpc>
                <a:spcPts val="1800"/>
              </a:lnSpc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领导力</a:t>
            </a:r>
            <a:endParaRPr lang="en-US" altLang="zh-CN" sz="1200">
              <a:solidFill>
                <a:schemeClr val="tx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0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作为社区领导进行决策的核心成员</a:t>
            </a:r>
          </a:p>
          <a:p>
            <a:pPr algn="l" fontAlgn="auto">
              <a:lnSpc>
                <a:spcPts val="1800"/>
              </a:lnSpc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参与</a:t>
            </a:r>
            <a:endParaRPr lang="en-US" altLang="zh-CN" sz="1200">
              <a:solidFill>
                <a:schemeClr val="tx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0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参与社区会议决策</a:t>
            </a:r>
          </a:p>
          <a:p>
            <a:pPr algn="l" fontAlgn="auto">
              <a:lnSpc>
                <a:spcPts val="1800"/>
              </a:lnSpc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社区教育</a:t>
            </a:r>
            <a:endParaRPr lang="en-US" altLang="zh-CN" sz="1200">
              <a:solidFill>
                <a:schemeClr val="tx1"/>
              </a:solidFill>
              <a:latin typeface="Microsoft YaHei Regular" panose="020B0703020204020201" charset="-122"/>
              <a:ea typeface="Microsoft YaHei Regular" panose="020B0703020204020201" charset="-122"/>
              <a:cs typeface="Microsoft YaHei Regular" panose="020B0703020204020201" charset="-122"/>
            </a:endParaRP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0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早期贡献者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56155" y="4750435"/>
            <a:ext cx="48196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0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采纳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256155" y="4993640"/>
            <a:ext cx="122301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0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临时采用开源软件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208270" y="3773805"/>
            <a:ext cx="71501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0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社区教育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216525" y="4049395"/>
            <a:ext cx="100711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0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宣传开源软件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978785" y="4268470"/>
            <a:ext cx="77724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0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法律教育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78785" y="4523105"/>
            <a:ext cx="238696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0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提供开源合规、资产清单、开发者教育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306185" y="3284855"/>
            <a:ext cx="49657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0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参与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306185" y="3539490"/>
            <a:ext cx="166624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0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主导开源项目和壮大社区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279640" y="2790825"/>
            <a:ext cx="565150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0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领导力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279640" y="3027045"/>
            <a:ext cx="1453515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10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成为战略决策合作伙伴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207135" y="5356860"/>
            <a:ext cx="3352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Microsoft YaHei Regular" panose="020B0703020204020201" charset="-122"/>
                <a:ea typeface="Microsoft YaHei Regular" panose="020B0703020204020201" charset="-122"/>
              </a:rPr>
              <a:t>低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314055" y="5472827"/>
            <a:ext cx="3352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Microsoft YaHei Regular" panose="020B0703020204020201" charset="-122"/>
                <a:ea typeface="Microsoft YaHei Regular" panose="020B0703020204020201" charset="-122"/>
              </a:rPr>
              <a:t>高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207135" y="2632075"/>
            <a:ext cx="3352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Microsoft YaHei Regular" panose="020B0703020204020201" charset="-122"/>
                <a:ea typeface="Microsoft YaHei Regular" panose="020B0703020204020201" charset="-122"/>
              </a:rPr>
              <a:t>高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129915" y="5472827"/>
            <a:ext cx="3352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latin typeface="Microsoft YaHei Regular" panose="020B0703020204020201" charset="-122"/>
                <a:ea typeface="Microsoft YaHei Regular" panose="020B0703020204020201" charset="-122"/>
              </a:rPr>
              <a:t>低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5271135" y="5472827"/>
            <a:ext cx="12369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Microsoft YaHei Regular" panose="020B0703020204020201" charset="-122"/>
                <a:ea typeface="Microsoft YaHei Regular" panose="020B0703020204020201" charset="-122"/>
              </a:rPr>
              <a:t>OSPO Level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8761730" y="4982845"/>
            <a:ext cx="6629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Microsoft YaHei Regular" panose="020B0703020204020201" charset="-122"/>
                <a:ea typeface="Microsoft YaHei Regular" panose="020B0703020204020201" charset="-122"/>
              </a:rPr>
              <a:t>Stage 0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8761730" y="4529455"/>
            <a:ext cx="6629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>
                <a:latin typeface="Microsoft YaHei Regular" panose="020B0703020204020201" charset="-122"/>
                <a:ea typeface="Microsoft YaHei Regular" panose="020B0703020204020201" charset="-122"/>
              </a:rPr>
              <a:t>Stage 1</a:t>
            </a:r>
          </a:p>
        </p:txBody>
      </p:sp>
      <p:sp>
        <p:nvSpPr>
          <p:cNvPr id="21" name="矩形标注 20"/>
          <p:cNvSpPr/>
          <p:nvPr/>
        </p:nvSpPr>
        <p:spPr>
          <a:xfrm>
            <a:off x="468630" y="3201670"/>
            <a:ext cx="2737485" cy="862330"/>
          </a:xfrm>
          <a:prstGeom prst="wedgeRectCallout">
            <a:avLst>
              <a:gd name="adj1" fmla="val 14161"/>
              <a:gd name="adj2" fmla="val 129445"/>
            </a:avLst>
          </a:prstGeom>
          <a:solidFill>
            <a:srgbClr val="F2F2F2"/>
          </a:solidFill>
          <a:ln>
            <a:solidFill>
              <a:srgbClr val="C0C0C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" panose="020B0703020204020201" charset="-122"/>
                <a:ea typeface="Microsoft YaHei" panose="020B0703020204020201" charset="-122"/>
              </a:rPr>
              <a:t>承担普及和传播开源许可证的职责</a:t>
            </a: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" panose="020B0703020204020201" charset="-122"/>
                <a:ea typeface="Microsoft YaHei" panose="020B0703020204020201" charset="-122"/>
              </a:rPr>
              <a:t>宣传开源软件（</a:t>
            </a:r>
            <a:r>
              <a:rPr lang="en-US" altLang="zh-CN" sz="1200">
                <a:solidFill>
                  <a:schemeClr val="tx1"/>
                </a:solidFill>
                <a:latin typeface="Microsoft YaHei" panose="020B0703020204020201" charset="-122"/>
                <a:ea typeface="Microsoft YaHei" panose="020B0703020204020201" charset="-122"/>
              </a:rPr>
              <a:t>OSS</a:t>
            </a:r>
            <a:r>
              <a:rPr lang="zh-CN" altLang="en-US" sz="1200">
                <a:solidFill>
                  <a:schemeClr val="tx1"/>
                </a:solidFill>
                <a:latin typeface="Microsoft YaHei" panose="020B0703020204020201" charset="-122"/>
                <a:ea typeface="Microsoft YaHei" panose="020B0703020204020201" charset="-122"/>
              </a:rPr>
              <a:t>）重要性及许可证应受到保护的相关活动</a:t>
            </a:r>
          </a:p>
        </p:txBody>
      </p:sp>
      <p:sp>
        <p:nvSpPr>
          <p:cNvPr id="44" name="矩形标注 43"/>
          <p:cNvSpPr/>
          <p:nvPr/>
        </p:nvSpPr>
        <p:spPr>
          <a:xfrm>
            <a:off x="2781300" y="1363345"/>
            <a:ext cx="2769235" cy="1732280"/>
          </a:xfrm>
          <a:prstGeom prst="wedgeRectCallout">
            <a:avLst>
              <a:gd name="adj1" fmla="val 3307"/>
              <a:gd name="adj2" fmla="val 110043"/>
            </a:avLst>
          </a:prstGeom>
          <a:solidFill>
            <a:srgbClr val="F2F2F2"/>
          </a:solidFill>
          <a:ln>
            <a:solidFill>
              <a:srgbClr val="C0C0C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推动公司范围内的许可证合规</a:t>
            </a: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为理解开源文化、在公司内部能妥善参与</a:t>
            </a:r>
            <a:r>
              <a:rPr lang="en-US" altLang="zh-CN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OSS</a:t>
            </a: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社区做好准备</a:t>
            </a: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为了将来能够为公司外部的</a:t>
            </a:r>
            <a:r>
              <a:rPr lang="en-US" altLang="zh-CN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OSS</a:t>
            </a: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社区做出贡献，第一步是公司内部分享</a:t>
            </a:r>
            <a:r>
              <a:rPr lang="en-US" altLang="zh-CN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OSS</a:t>
            </a: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信息，并建设相关体系</a:t>
            </a:r>
          </a:p>
        </p:txBody>
      </p:sp>
      <p:sp>
        <p:nvSpPr>
          <p:cNvPr id="46" name="矩形标注 45"/>
          <p:cNvSpPr/>
          <p:nvPr/>
        </p:nvSpPr>
        <p:spPr>
          <a:xfrm>
            <a:off x="5690235" y="953135"/>
            <a:ext cx="2914015" cy="1732915"/>
          </a:xfrm>
          <a:prstGeom prst="wedgeRectCallout">
            <a:avLst>
              <a:gd name="adj1" fmla="val -41174"/>
              <a:gd name="adj2" fmla="val 100929"/>
            </a:avLst>
          </a:prstGeom>
          <a:solidFill>
            <a:srgbClr val="F2F2F2"/>
          </a:solidFill>
          <a:ln>
            <a:solidFill>
              <a:srgbClr val="C0C0C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en-US" altLang="zh-CN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OSPO</a:t>
            </a: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（开源项目办公室）作为公司与开源社区及不同文化合作的桥梁，推动公司顺利利用开源</a:t>
            </a: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en-US" altLang="zh-CN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OSPO</a:t>
            </a: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是一个促进不同开源社区、团体及组织间协作的组织，并将他们的活动自然地融入整个开源社区运动</a:t>
            </a:r>
          </a:p>
        </p:txBody>
      </p:sp>
      <p:sp>
        <p:nvSpPr>
          <p:cNvPr id="47" name="矩形标注 46"/>
          <p:cNvSpPr/>
          <p:nvPr/>
        </p:nvSpPr>
        <p:spPr>
          <a:xfrm>
            <a:off x="8917305" y="1708150"/>
            <a:ext cx="2658745" cy="1348740"/>
          </a:xfrm>
          <a:prstGeom prst="wedgeRectCallout">
            <a:avLst>
              <a:gd name="adj1" fmla="val -59206"/>
              <a:gd name="adj2" fmla="val 40101"/>
            </a:avLst>
          </a:prstGeom>
          <a:solidFill>
            <a:srgbClr val="F2F2F2"/>
          </a:solidFill>
          <a:ln>
            <a:solidFill>
              <a:srgbClr val="C0C0C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en-US" altLang="zh-CN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OSPO</a:t>
            </a: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的作用是把握社区动态，进一步引领社区，创造趋势，并将其应用到企业</a:t>
            </a: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确保上述内容能够牢固地确立为企业文化</a:t>
            </a:r>
          </a:p>
        </p:txBody>
      </p:sp>
      <p:sp>
        <p:nvSpPr>
          <p:cNvPr id="48" name="矩形标注 47"/>
          <p:cNvSpPr/>
          <p:nvPr/>
        </p:nvSpPr>
        <p:spPr>
          <a:xfrm>
            <a:off x="9235440" y="3252470"/>
            <a:ext cx="2336165" cy="1214120"/>
          </a:xfrm>
          <a:prstGeom prst="wedgeRectCallout">
            <a:avLst>
              <a:gd name="adj1" fmla="val -58805"/>
              <a:gd name="adj2" fmla="val -16975"/>
            </a:avLst>
          </a:prstGeom>
          <a:solidFill>
            <a:srgbClr val="F2F2F2"/>
          </a:solidFill>
          <a:ln>
            <a:solidFill>
              <a:srgbClr val="C0C0C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en-US" altLang="zh-CN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OSPO</a:t>
            </a: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的一个方面是实现</a:t>
            </a:r>
            <a:r>
              <a:rPr lang="en-US" altLang="zh-CN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“</a:t>
            </a: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社区贡献</a:t>
            </a:r>
            <a:r>
              <a:rPr lang="en-US" altLang="zh-CN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=</a:t>
            </a: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企业成功</a:t>
            </a:r>
            <a:r>
              <a:rPr lang="en-US" altLang="zh-CN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”</a:t>
            </a:r>
          </a:p>
          <a:p>
            <a:pPr marL="228600" indent="-22860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en-US" altLang="zh-CN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OSPO</a:t>
            </a: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的作用是通过把握行业文化和趋势变化，持续更新公司内部文化</a:t>
            </a:r>
          </a:p>
        </p:txBody>
      </p:sp>
      <p:sp>
        <p:nvSpPr>
          <p:cNvPr id="49" name="矩形标注 48"/>
          <p:cNvSpPr/>
          <p:nvPr/>
        </p:nvSpPr>
        <p:spPr>
          <a:xfrm>
            <a:off x="9232265" y="4531995"/>
            <a:ext cx="2336800" cy="1069340"/>
          </a:xfrm>
          <a:prstGeom prst="wedgeRectCallout">
            <a:avLst>
              <a:gd name="adj1" fmla="val -55251"/>
              <a:gd name="adj2" fmla="val -23430"/>
            </a:avLst>
          </a:prstGeom>
          <a:solidFill>
            <a:srgbClr val="FCE7D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担负启发和传播的作用</a:t>
            </a:r>
          </a:p>
          <a:p>
            <a:pPr marL="171450" indent="-171450" algn="l" fontAlgn="auto">
              <a:lnSpc>
                <a:spcPts val="1800"/>
              </a:lnSpc>
              <a:buFont typeface="Arial" panose="020B060402020209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存在生命周期：它会成长，一旦渗透到组织内部，作用会逐渐变小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613535" y="5469652"/>
            <a:ext cx="335280" cy="251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000">
                <a:latin typeface="Microsoft YaHei Regular" panose="020B0703020204020201" charset="-122"/>
                <a:ea typeface="Microsoft YaHei Regular" panose="020B0703020204020201" charset="-122"/>
              </a:rPr>
              <a:t>无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643380" y="488315"/>
            <a:ext cx="9013190" cy="1256030"/>
            <a:chOff x="2488" y="769"/>
            <a:chExt cx="14194" cy="1978"/>
          </a:xfrm>
        </p:grpSpPr>
        <p:sp>
          <p:nvSpPr>
            <p:cNvPr id="3" name="圆角矩形 2"/>
            <p:cNvSpPr/>
            <p:nvPr/>
          </p:nvSpPr>
          <p:spPr>
            <a:xfrm>
              <a:off x="2488" y="769"/>
              <a:ext cx="14194" cy="1979"/>
            </a:xfrm>
            <a:prstGeom prst="roundRect">
              <a:avLst/>
            </a:prstGeom>
            <a:solidFill>
              <a:srgbClr val="F1BF8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700" y="1105"/>
              <a:ext cx="1177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价值驱动因素与组织目标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643380" y="1975485"/>
            <a:ext cx="9013190" cy="1256030"/>
            <a:chOff x="2488" y="2948"/>
            <a:chExt cx="14194" cy="1978"/>
          </a:xfrm>
        </p:grpSpPr>
        <p:sp>
          <p:nvSpPr>
            <p:cNvPr id="6" name="圆角矩形 5"/>
            <p:cNvSpPr/>
            <p:nvPr/>
          </p:nvSpPr>
          <p:spPr>
            <a:xfrm>
              <a:off x="2488" y="2948"/>
              <a:ext cx="14194" cy="1979"/>
            </a:xfrm>
            <a:prstGeom prst="roundRect">
              <a:avLst/>
            </a:prstGeom>
            <a:solidFill>
              <a:srgbClr val="75C0B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700" y="3284"/>
              <a:ext cx="1177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业务实践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643380" y="3462655"/>
            <a:ext cx="9013190" cy="1256030"/>
            <a:chOff x="2488" y="5244"/>
            <a:chExt cx="14194" cy="1978"/>
          </a:xfrm>
        </p:grpSpPr>
        <p:sp>
          <p:nvSpPr>
            <p:cNvPr id="8" name="圆角矩形 7"/>
            <p:cNvSpPr/>
            <p:nvPr/>
          </p:nvSpPr>
          <p:spPr>
            <a:xfrm>
              <a:off x="2488" y="5244"/>
              <a:ext cx="14194" cy="1979"/>
            </a:xfrm>
            <a:prstGeom prst="roundRect">
              <a:avLst/>
            </a:prstGeom>
            <a:solidFill>
              <a:srgbClr val="6EBEDC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6EBEDC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700" y="5580"/>
              <a:ext cx="1177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应用、工具、平台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643380" y="4949825"/>
            <a:ext cx="9013190" cy="1256030"/>
            <a:chOff x="2688" y="7796"/>
            <a:chExt cx="14194" cy="1978"/>
          </a:xfrm>
        </p:grpSpPr>
        <p:sp>
          <p:nvSpPr>
            <p:cNvPr id="10" name="圆角矩形 9"/>
            <p:cNvSpPr/>
            <p:nvPr/>
          </p:nvSpPr>
          <p:spPr>
            <a:xfrm>
              <a:off x="2688" y="7796"/>
              <a:ext cx="14194" cy="1979"/>
            </a:xfrm>
            <a:prstGeom prst="roundRect">
              <a:avLst/>
            </a:prstGeom>
            <a:solidFill>
              <a:srgbClr val="27356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73567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900" y="8132"/>
              <a:ext cx="1177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技术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smm-car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470"/>
            <a:ext cx="12192000" cy="6195060"/>
          </a:xfrm>
          <a:prstGeom prst="rect">
            <a:avLst/>
          </a:prstGeom>
        </p:spPr>
      </p:pic>
      <p:cxnSp>
        <p:nvCxnSpPr>
          <p:cNvPr id="9" name="肘形连接符 8"/>
          <p:cNvCxnSpPr/>
          <p:nvPr/>
        </p:nvCxnSpPr>
        <p:spPr>
          <a:xfrm>
            <a:off x="1035685" y="811530"/>
            <a:ext cx="9778365" cy="4629785"/>
          </a:xfrm>
          <a:prstGeom prst="bentConnector3">
            <a:avLst>
              <a:gd name="adj1" fmla="val 38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 rot="21120000">
            <a:off x="873125" y="3043555"/>
            <a:ext cx="7487285" cy="2677160"/>
          </a:xfrm>
          <a:prstGeom prst="ellipse">
            <a:avLst/>
          </a:prstGeom>
          <a:solidFill>
            <a:srgbClr val="E9EDB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 rot="18840000">
            <a:off x="6340475" y="1060450"/>
            <a:ext cx="5156835" cy="3498850"/>
          </a:xfrm>
          <a:prstGeom prst="ellipse">
            <a:avLst/>
          </a:prstGeom>
          <a:solidFill>
            <a:srgbClr val="CFDAEB">
              <a:alpha val="6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肘形连接符 8"/>
          <p:cNvCxnSpPr/>
          <p:nvPr/>
        </p:nvCxnSpPr>
        <p:spPr>
          <a:xfrm>
            <a:off x="1035685" y="811530"/>
            <a:ext cx="9778365" cy="4629785"/>
          </a:xfrm>
          <a:prstGeom prst="bentConnector3">
            <a:avLst>
              <a:gd name="adj1" fmla="val 38"/>
            </a:avLst>
          </a:prstGeom>
          <a:ln w="38100" cap="flat" cmpd="dbl">
            <a:solidFill>
              <a:schemeClr val="accent1">
                <a:shade val="50000"/>
              </a:schemeClr>
            </a:solidFill>
            <a:prstDash val="solid"/>
            <a:miter lim="800000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58775" y="2376805"/>
            <a:ext cx="395605" cy="1498600"/>
          </a:xfrm>
          <a:prstGeom prst="rect">
            <a:avLst/>
          </a:prstGeom>
        </p:spPr>
        <p:txBody>
          <a:bodyPr vert="mongolianVert">
            <a:noAutofit/>
          </a:bodyPr>
          <a:lstStyle/>
          <a:p>
            <a:pPr marL="0" indent="0" algn="ctr"/>
            <a:r>
              <a:rPr lang="zh-CN" altLang="en-US" sz="2000" i="0">
                <a:solidFill>
                  <a:srgbClr val="000000"/>
                </a:solidFill>
                <a:latin typeface="Microsoft YaHei" panose="020B0703020204020201" charset="-122"/>
                <a:ea typeface="Microsoft YaHei" panose="020B0703020204020201" charset="-122"/>
              </a:rPr>
              <a:t>公司的价值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034915" y="5733415"/>
            <a:ext cx="178054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2000" i="0">
                <a:solidFill>
                  <a:srgbClr val="000000"/>
                </a:solidFill>
                <a:latin typeface="Microsoft YaHei" panose="020B0703020204020201" charset="-122"/>
                <a:ea typeface="Microsoft YaHei" panose="020B0703020204020201" charset="-122"/>
              </a:rPr>
              <a:t>公司的投入</a:t>
            </a:r>
          </a:p>
        </p:txBody>
      </p:sp>
      <p:sp>
        <p:nvSpPr>
          <p:cNvPr id="12" name="椭圆 11"/>
          <p:cNvSpPr/>
          <p:nvPr/>
        </p:nvSpPr>
        <p:spPr>
          <a:xfrm>
            <a:off x="3450590" y="3851275"/>
            <a:ext cx="2604135" cy="1245870"/>
          </a:xfrm>
          <a:prstGeom prst="ellipse">
            <a:avLst/>
          </a:prstGeom>
          <a:solidFill>
            <a:srgbClr val="FF9E5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167130" y="4195445"/>
            <a:ext cx="2604135" cy="1245870"/>
          </a:xfrm>
          <a:prstGeom prst="ellipse">
            <a:avLst/>
          </a:prstGeom>
          <a:solidFill>
            <a:srgbClr val="F1BF8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404485" y="3230880"/>
            <a:ext cx="2604135" cy="1245870"/>
          </a:xfrm>
          <a:prstGeom prst="ellipse">
            <a:avLst/>
          </a:prstGeom>
          <a:solidFill>
            <a:srgbClr val="F2D97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259840" y="3476625"/>
            <a:ext cx="121666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2000" i="0">
                <a:solidFill>
                  <a:srgbClr val="000000"/>
                </a:solidFill>
                <a:latin typeface="Microsoft YaHei" panose="020B0703020204020201" charset="-122"/>
                <a:ea typeface="Microsoft YaHei" panose="020B0703020204020201" charset="-122"/>
              </a:rPr>
              <a:t>工程驱动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351915" y="4526598"/>
            <a:ext cx="223456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en-US" altLang="zh-CN" sz="16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1</a:t>
            </a:r>
            <a:r>
              <a:rPr lang="zh-CN" altLang="en-US" sz="16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、偶然</a:t>
            </a:r>
          </a:p>
          <a:p>
            <a:pPr marL="0" indent="0" algn="ctr"/>
            <a:r>
              <a:rPr lang="zh-CN" altLang="en-US" sz="16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发现与认知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635375" y="4182428"/>
            <a:ext cx="223456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en-US" altLang="zh-CN" sz="16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2</a:t>
            </a:r>
            <a:r>
              <a:rPr lang="zh-CN" altLang="en-US" sz="16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r>
              <a:rPr lang="zh-CN" altLang="en-US" sz="16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重复</a:t>
            </a:r>
          </a:p>
          <a:p>
            <a:pPr marL="0" indent="0" algn="ctr"/>
            <a:r>
              <a:rPr lang="zh-CN" altLang="en-US" sz="16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发现与认知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589270" y="3562033"/>
            <a:ext cx="223456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en-US" altLang="zh-CN" sz="16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3</a:t>
            </a:r>
            <a:r>
              <a:rPr lang="zh-CN" altLang="en-US" sz="16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r>
              <a:rPr lang="zh-CN" altLang="en-US" sz="16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有方向的</a:t>
            </a:r>
          </a:p>
          <a:p>
            <a:pPr marL="0" indent="0" algn="ctr"/>
            <a:r>
              <a:rPr lang="zh-CN" altLang="en-US" sz="16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积极参与与贡献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468110" y="1906270"/>
            <a:ext cx="125666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sz="2000" i="0">
                <a:solidFill>
                  <a:srgbClr val="000000"/>
                </a:solidFill>
                <a:latin typeface="Microsoft YaHei" panose="020B0703020204020201" charset="-122"/>
                <a:ea typeface="Microsoft YaHei" panose="020B0703020204020201" charset="-122"/>
              </a:rPr>
              <a:t>业务驱动</a:t>
            </a:r>
          </a:p>
        </p:txBody>
      </p:sp>
      <p:sp>
        <p:nvSpPr>
          <p:cNvPr id="6" name="椭圆 5"/>
          <p:cNvSpPr/>
          <p:nvPr/>
        </p:nvSpPr>
        <p:spPr>
          <a:xfrm>
            <a:off x="7364095" y="2557145"/>
            <a:ext cx="2604135" cy="1245870"/>
          </a:xfrm>
          <a:prstGeom prst="ellipse">
            <a:avLst/>
          </a:prstGeom>
          <a:solidFill>
            <a:srgbClr val="75C0B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8209915" y="1430655"/>
            <a:ext cx="2604135" cy="1245870"/>
          </a:xfrm>
          <a:prstGeom prst="ellipse">
            <a:avLst/>
          </a:prstGeom>
          <a:solidFill>
            <a:srgbClr val="6EBED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548880" y="2888298"/>
            <a:ext cx="223456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en-US" altLang="zh-CN" sz="16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4</a:t>
            </a:r>
            <a:r>
              <a:rPr lang="zh-CN" altLang="en-US" sz="16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r>
              <a:rPr lang="zh-CN" altLang="en-US" sz="16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协作</a:t>
            </a:r>
          </a:p>
          <a:p>
            <a:pPr marL="0" indent="0" algn="ctr"/>
            <a:r>
              <a:rPr lang="zh-CN" altLang="en-US" sz="16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共创业务价值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394700" y="1721168"/>
            <a:ext cx="223456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en-US" altLang="zh-CN" sz="16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5</a:t>
            </a:r>
            <a:r>
              <a:rPr lang="zh-CN" altLang="en-US" sz="16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、</a:t>
            </a:r>
            <a:r>
              <a:rPr lang="zh-CN" altLang="en-US" sz="16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引领</a:t>
            </a:r>
          </a:p>
          <a:p>
            <a:pPr marL="0" indent="0" algn="ctr"/>
            <a:r>
              <a:rPr lang="zh-CN" altLang="en-US" sz="1600" b="0" i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  <a:sym typeface="+mn-ea"/>
              </a:rPr>
              <a:t>通过新举措实现领导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ospo-flow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60" y="0"/>
            <a:ext cx="739648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2268855" y="965200"/>
            <a:ext cx="7396480" cy="5892800"/>
            <a:chOff x="3573" y="1033"/>
            <a:chExt cx="11648" cy="9280"/>
          </a:xfrm>
        </p:grpSpPr>
        <p:pic>
          <p:nvPicPr>
            <p:cNvPr id="2" name="图片 1" descr="ospo-flower"/>
            <p:cNvPicPr>
              <a:picLocks noChangeAspect="1"/>
            </p:cNvPicPr>
            <p:nvPr/>
          </p:nvPicPr>
          <p:blipFill>
            <a:blip r:embed="rId3"/>
            <a:srcRect t="14074"/>
            <a:stretch>
              <a:fillRect/>
            </a:stretch>
          </p:blipFill>
          <p:spPr>
            <a:xfrm>
              <a:off x="3573" y="1033"/>
              <a:ext cx="11648" cy="9280"/>
            </a:xfrm>
            <a:prstGeom prst="rect">
              <a:avLst/>
            </a:prstGeom>
          </p:spPr>
        </p:pic>
        <p:sp>
          <p:nvSpPr>
            <p:cNvPr id="8" name="圆角矩形 7"/>
            <p:cNvSpPr/>
            <p:nvPr/>
          </p:nvSpPr>
          <p:spPr>
            <a:xfrm>
              <a:off x="10595" y="2336"/>
              <a:ext cx="2314" cy="513"/>
            </a:xfrm>
            <a:prstGeom prst="roundRect">
              <a:avLst>
                <a:gd name="adj" fmla="val 24615"/>
              </a:avLst>
            </a:prstGeom>
            <a:solidFill>
              <a:srgbClr val="27356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00000"/>
                </a:lnSpc>
              </a:pPr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977" y="2335"/>
              <a:ext cx="1551" cy="514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管理层</a:t>
              </a: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3159" y="5216"/>
              <a:ext cx="1139" cy="513"/>
            </a:xfrm>
            <a:prstGeom prst="roundRect">
              <a:avLst>
                <a:gd name="adj" fmla="val 24615"/>
              </a:avLst>
            </a:prstGeom>
            <a:solidFill>
              <a:srgbClr val="27356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00000"/>
                </a:lnSpc>
              </a:pPr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159" y="5215"/>
              <a:ext cx="1139" cy="514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法务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6315" y="1993"/>
              <a:ext cx="2520" cy="856"/>
            </a:xfrm>
            <a:prstGeom prst="roundRect">
              <a:avLst>
                <a:gd name="adj" fmla="val 24615"/>
              </a:avLst>
            </a:prstGeom>
            <a:solidFill>
              <a:srgbClr val="27356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00000"/>
                </a:lnSpc>
              </a:pPr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439" y="2165"/>
              <a:ext cx="2241" cy="514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个人贡献者</a:t>
              </a: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457" y="6507"/>
              <a:ext cx="2453" cy="921"/>
            </a:xfrm>
            <a:prstGeom prst="roundRect">
              <a:avLst>
                <a:gd name="adj" fmla="val 13246"/>
              </a:avLst>
            </a:prstGeom>
            <a:solidFill>
              <a:srgbClr val="27356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00000"/>
                </a:lnSpc>
              </a:pP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55" y="6710"/>
              <a:ext cx="2454" cy="514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开源生态</a:t>
              </a: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11951" y="7777"/>
              <a:ext cx="1667" cy="513"/>
            </a:xfrm>
            <a:prstGeom prst="roundRect">
              <a:avLst>
                <a:gd name="adj" fmla="val 24615"/>
              </a:avLst>
            </a:prstGeom>
            <a:solidFill>
              <a:srgbClr val="27356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00000"/>
                </a:lnSpc>
              </a:pPr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7349" y="8474"/>
              <a:ext cx="1966" cy="921"/>
            </a:xfrm>
            <a:prstGeom prst="roundRect">
              <a:avLst>
                <a:gd name="adj" fmla="val 13246"/>
              </a:avLst>
            </a:prstGeom>
            <a:solidFill>
              <a:srgbClr val="27356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00000"/>
                </a:lnSpc>
              </a:pP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215" y="7776"/>
              <a:ext cx="1139" cy="514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商业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394" y="8452"/>
              <a:ext cx="1860" cy="855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企业内部开源生态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3123565" y="143510"/>
            <a:ext cx="28746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OSPO</a:t>
            </a:r>
            <a:r>
              <a:rPr lang="zh-CN" altLang="en-US" sz="40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之花</a:t>
            </a:r>
            <a:r>
              <a:rPr lang="en-US" altLang="zh-CN" sz="4000">
                <a:solidFill>
                  <a:srgbClr val="273567"/>
                </a:solidFill>
                <a:latin typeface="Microsoft YaHei Regular" panose="020B0703020204020201" charset="-122"/>
                <a:ea typeface="Microsoft YaHei Regular" panose="020B0703020204020201" charset="-122"/>
                <a:cs typeface="Microsoft YaHei Regular" panose="020B0703020204020201" charset="-122"/>
              </a:rPr>
              <a:t>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286500" y="143510"/>
            <a:ext cx="25793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solidFill>
                  <a:srgbClr val="6EBEDC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工作领域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ospo-suppor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" y="252730"/>
            <a:ext cx="10530840" cy="63519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3402965" y="267970"/>
            <a:ext cx="6139815" cy="6156325"/>
            <a:chOff x="5359" y="422"/>
            <a:chExt cx="9669" cy="9695"/>
          </a:xfrm>
        </p:grpSpPr>
        <p:grpSp>
          <p:nvGrpSpPr>
            <p:cNvPr id="11" name="组合 10"/>
            <p:cNvGrpSpPr/>
            <p:nvPr/>
          </p:nvGrpSpPr>
          <p:grpSpPr>
            <a:xfrm>
              <a:off x="5359" y="422"/>
              <a:ext cx="9669" cy="9695"/>
              <a:chOff x="4678" y="484"/>
              <a:chExt cx="9669" cy="9695"/>
            </a:xfrm>
          </p:grpSpPr>
          <p:sp>
            <p:nvSpPr>
              <p:cNvPr id="5" name="任意多边形 4"/>
              <p:cNvSpPr/>
              <p:nvPr/>
            </p:nvSpPr>
            <p:spPr>
              <a:xfrm flipH="1">
                <a:off x="4678" y="484"/>
                <a:ext cx="4779" cy="4779"/>
              </a:xfrm>
              <a:custGeom>
                <a:avLst/>
                <a:gdLst>
                  <a:gd name="it" fmla="*/ h 7 12"/>
                  <a:gd name="ir" fmla="*/ w 7 12"/>
                  <a:gd name="ib" fmla="*/ h 11 12"/>
                </a:gdLst>
                <a:ahLst/>
                <a:cxnLst>
                  <a:cxn ang="3">
                    <a:pos x="l" y="t"/>
                  </a:cxn>
                  <a:cxn ang="cd2">
                    <a:pos x="l" y="vc"/>
                  </a:cxn>
                  <a:cxn ang="cd4">
                    <a:pos x="l" y="b"/>
                  </a:cxn>
                  <a:cxn ang="cd4">
                    <a:pos x="hc" y="b"/>
                  </a:cxn>
                  <a:cxn ang="cd4">
                    <a:pos x="r" y="b"/>
                  </a:cxn>
                  <a:cxn ang="0">
                    <a:pos x="hc" y="vc"/>
                  </a:cxn>
                </a:cxnLst>
                <a:rect l="l" t="t" r="r" b="b"/>
                <a:pathLst>
                  <a:path w="4781" h="4781">
                    <a:moveTo>
                      <a:pt x="4" y="4779"/>
                    </a:moveTo>
                    <a:lnTo>
                      <a:pt x="4" y="2527"/>
                    </a:lnTo>
                    <a:lnTo>
                      <a:pt x="3" y="2514"/>
                    </a:lnTo>
                    <a:lnTo>
                      <a:pt x="1" y="2452"/>
                    </a:lnTo>
                    <a:lnTo>
                      <a:pt x="0" y="2390"/>
                    </a:lnTo>
                    <a:cubicBezTo>
                      <a:pt x="-41" y="1048"/>
                      <a:pt x="1187" y="-33"/>
                      <a:pt x="2390" y="0"/>
                    </a:cubicBezTo>
                    <a:cubicBezTo>
                      <a:pt x="3731" y="-41"/>
                      <a:pt x="4812" y="1187"/>
                      <a:pt x="4779" y="2390"/>
                    </a:cubicBezTo>
                    <a:cubicBezTo>
                      <a:pt x="4820" y="3731"/>
                      <a:pt x="3592" y="4812"/>
                      <a:pt x="2390" y="4779"/>
                    </a:cubicBezTo>
                    <a:lnTo>
                      <a:pt x="2386" y="4779"/>
                    </a:lnTo>
                    <a:lnTo>
                      <a:pt x="2386" y="4779"/>
                    </a:lnTo>
                    <a:lnTo>
                      <a:pt x="4" y="4779"/>
                    </a:lnTo>
                    <a:close/>
                  </a:path>
                </a:pathLst>
              </a:custGeom>
              <a:solidFill>
                <a:srgbClr val="F1BF8C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任意多边形 7"/>
              <p:cNvSpPr/>
              <p:nvPr/>
            </p:nvSpPr>
            <p:spPr>
              <a:xfrm rot="5400000" flipH="1">
                <a:off x="9568" y="484"/>
                <a:ext cx="4779" cy="4779"/>
              </a:xfrm>
              <a:custGeom>
                <a:avLst/>
                <a:gdLst>
                  <a:gd name="it" fmla="*/ h 7 12"/>
                  <a:gd name="ir" fmla="*/ w 7 12"/>
                  <a:gd name="ib" fmla="*/ h 11 12"/>
                </a:gdLst>
                <a:ahLst/>
                <a:cxnLst>
                  <a:cxn ang="3">
                    <a:pos x="l" y="t"/>
                  </a:cxn>
                  <a:cxn ang="cd2">
                    <a:pos x="l" y="vc"/>
                  </a:cxn>
                  <a:cxn ang="cd4">
                    <a:pos x="l" y="b"/>
                  </a:cxn>
                  <a:cxn ang="cd4">
                    <a:pos x="hc" y="b"/>
                  </a:cxn>
                  <a:cxn ang="cd4">
                    <a:pos x="r" y="b"/>
                  </a:cxn>
                  <a:cxn ang="0">
                    <a:pos x="hc" y="vc"/>
                  </a:cxn>
                </a:cxnLst>
                <a:rect l="l" t="t" r="r" b="b"/>
                <a:pathLst>
                  <a:path w="4781" h="4781">
                    <a:moveTo>
                      <a:pt x="4" y="4779"/>
                    </a:moveTo>
                    <a:lnTo>
                      <a:pt x="4" y="2527"/>
                    </a:lnTo>
                    <a:lnTo>
                      <a:pt x="3" y="2514"/>
                    </a:lnTo>
                    <a:lnTo>
                      <a:pt x="1" y="2452"/>
                    </a:lnTo>
                    <a:lnTo>
                      <a:pt x="0" y="2390"/>
                    </a:lnTo>
                    <a:cubicBezTo>
                      <a:pt x="-41" y="1048"/>
                      <a:pt x="1187" y="-33"/>
                      <a:pt x="2390" y="0"/>
                    </a:cubicBezTo>
                    <a:cubicBezTo>
                      <a:pt x="3731" y="-41"/>
                      <a:pt x="4812" y="1187"/>
                      <a:pt x="4779" y="2390"/>
                    </a:cubicBezTo>
                    <a:cubicBezTo>
                      <a:pt x="4820" y="3731"/>
                      <a:pt x="3592" y="4812"/>
                      <a:pt x="2390" y="4779"/>
                    </a:cubicBezTo>
                    <a:lnTo>
                      <a:pt x="2386" y="4779"/>
                    </a:lnTo>
                    <a:lnTo>
                      <a:pt x="2386" y="4779"/>
                    </a:lnTo>
                    <a:lnTo>
                      <a:pt x="4" y="4779"/>
                    </a:lnTo>
                    <a:close/>
                  </a:path>
                </a:pathLst>
              </a:custGeom>
              <a:solidFill>
                <a:srgbClr val="75C0B7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 rot="10800000" flipH="1">
                <a:off x="9568" y="5400"/>
                <a:ext cx="4779" cy="4779"/>
              </a:xfrm>
              <a:custGeom>
                <a:avLst/>
                <a:gdLst>
                  <a:gd name="it" fmla="*/ h 7 12"/>
                  <a:gd name="ir" fmla="*/ w 7 12"/>
                  <a:gd name="ib" fmla="*/ h 11 12"/>
                </a:gdLst>
                <a:ahLst/>
                <a:cxnLst>
                  <a:cxn ang="3">
                    <a:pos x="l" y="t"/>
                  </a:cxn>
                  <a:cxn ang="cd2">
                    <a:pos x="l" y="vc"/>
                  </a:cxn>
                  <a:cxn ang="cd4">
                    <a:pos x="l" y="b"/>
                  </a:cxn>
                  <a:cxn ang="cd4">
                    <a:pos x="hc" y="b"/>
                  </a:cxn>
                  <a:cxn ang="cd4">
                    <a:pos x="r" y="b"/>
                  </a:cxn>
                  <a:cxn ang="0">
                    <a:pos x="hc" y="vc"/>
                  </a:cxn>
                </a:cxnLst>
                <a:rect l="l" t="t" r="r" b="b"/>
                <a:pathLst>
                  <a:path w="4781" h="4781">
                    <a:moveTo>
                      <a:pt x="4" y="4779"/>
                    </a:moveTo>
                    <a:lnTo>
                      <a:pt x="4" y="2527"/>
                    </a:lnTo>
                    <a:lnTo>
                      <a:pt x="3" y="2514"/>
                    </a:lnTo>
                    <a:lnTo>
                      <a:pt x="1" y="2452"/>
                    </a:lnTo>
                    <a:lnTo>
                      <a:pt x="0" y="2390"/>
                    </a:lnTo>
                    <a:cubicBezTo>
                      <a:pt x="-41" y="1048"/>
                      <a:pt x="1187" y="-33"/>
                      <a:pt x="2390" y="0"/>
                    </a:cubicBezTo>
                    <a:cubicBezTo>
                      <a:pt x="3731" y="-41"/>
                      <a:pt x="4812" y="1187"/>
                      <a:pt x="4779" y="2390"/>
                    </a:cubicBezTo>
                    <a:cubicBezTo>
                      <a:pt x="4820" y="3731"/>
                      <a:pt x="3592" y="4812"/>
                      <a:pt x="2390" y="4779"/>
                    </a:cubicBezTo>
                    <a:lnTo>
                      <a:pt x="2386" y="4779"/>
                    </a:lnTo>
                    <a:lnTo>
                      <a:pt x="2386" y="4779"/>
                    </a:lnTo>
                    <a:lnTo>
                      <a:pt x="4" y="4779"/>
                    </a:lnTo>
                    <a:close/>
                  </a:path>
                </a:pathLst>
              </a:custGeom>
              <a:solidFill>
                <a:srgbClr val="90A0DD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 rot="16200000" flipH="1">
                <a:off x="4678" y="5400"/>
                <a:ext cx="4779" cy="4779"/>
              </a:xfrm>
              <a:custGeom>
                <a:avLst/>
                <a:gdLst>
                  <a:gd name="it" fmla="*/ h 7 12"/>
                  <a:gd name="ir" fmla="*/ w 7 12"/>
                  <a:gd name="ib" fmla="*/ h 11 12"/>
                </a:gdLst>
                <a:ahLst/>
                <a:cxnLst>
                  <a:cxn ang="3">
                    <a:pos x="l" y="t"/>
                  </a:cxn>
                  <a:cxn ang="cd2">
                    <a:pos x="l" y="vc"/>
                  </a:cxn>
                  <a:cxn ang="cd4">
                    <a:pos x="l" y="b"/>
                  </a:cxn>
                  <a:cxn ang="cd4">
                    <a:pos x="hc" y="b"/>
                  </a:cxn>
                  <a:cxn ang="cd4">
                    <a:pos x="r" y="b"/>
                  </a:cxn>
                  <a:cxn ang="0">
                    <a:pos x="hc" y="vc"/>
                  </a:cxn>
                </a:cxnLst>
                <a:rect l="l" t="t" r="r" b="b"/>
                <a:pathLst>
                  <a:path w="4781" h="4781">
                    <a:moveTo>
                      <a:pt x="4" y="4779"/>
                    </a:moveTo>
                    <a:lnTo>
                      <a:pt x="4" y="2527"/>
                    </a:lnTo>
                    <a:lnTo>
                      <a:pt x="3" y="2514"/>
                    </a:lnTo>
                    <a:lnTo>
                      <a:pt x="1" y="2452"/>
                    </a:lnTo>
                    <a:lnTo>
                      <a:pt x="0" y="2390"/>
                    </a:lnTo>
                    <a:cubicBezTo>
                      <a:pt x="-41" y="1048"/>
                      <a:pt x="1187" y="-33"/>
                      <a:pt x="2390" y="0"/>
                    </a:cubicBezTo>
                    <a:cubicBezTo>
                      <a:pt x="3731" y="-41"/>
                      <a:pt x="4812" y="1187"/>
                      <a:pt x="4779" y="2390"/>
                    </a:cubicBezTo>
                    <a:cubicBezTo>
                      <a:pt x="4820" y="3731"/>
                      <a:pt x="3592" y="4812"/>
                      <a:pt x="2390" y="4779"/>
                    </a:cubicBezTo>
                    <a:lnTo>
                      <a:pt x="2386" y="4779"/>
                    </a:lnTo>
                    <a:lnTo>
                      <a:pt x="2386" y="4779"/>
                    </a:lnTo>
                    <a:lnTo>
                      <a:pt x="4" y="4779"/>
                    </a:lnTo>
                    <a:close/>
                  </a:path>
                </a:pathLst>
              </a:custGeom>
              <a:solidFill>
                <a:srgbClr val="6EBEDC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6103" y="2086"/>
              <a:ext cx="3291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</a:rPr>
                <a:t>教育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980555" y="1324610"/>
            <a:ext cx="2089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指导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875405" y="4356735"/>
            <a:ext cx="2089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推广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980555" y="3940810"/>
            <a:ext cx="20897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</a:rPr>
              <a:t>可持续性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0&quot;:[21541685,50049208,3680482,50048031,3481619,21539336],&quot;65&quot;:[20205081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21541685,50049208,3680482,50048031,3481619,21539336],&quot;65&quot;:[20205081]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01*397"/>
  <p:tag name="TABLE_ENDDRAG_RECT" val="27*73*901*39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910</Words>
  <Application>Microsoft Macintosh PowerPoint</Application>
  <PresentationFormat>宽屏</PresentationFormat>
  <Paragraphs>218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黑体</vt:lpstr>
      <vt:lpstr>苹方-简</vt:lpstr>
      <vt:lpstr>Microsoft YaHei</vt:lpstr>
      <vt:lpstr>Microsoft YaHei Light</vt:lpstr>
      <vt:lpstr>Microsoft YaHei Regular</vt:lpstr>
      <vt:lpstr>MiSans Heavy</vt:lpstr>
      <vt:lpstr>PingFang SC Bold</vt:lpstr>
      <vt:lpstr>Arial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Microsoft Office User</cp:lastModifiedBy>
  <cp:revision>263</cp:revision>
  <dcterms:created xsi:type="dcterms:W3CDTF">2025-05-23T15:48:39Z</dcterms:created>
  <dcterms:modified xsi:type="dcterms:W3CDTF">2025-05-23T16:00:55Z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2052-7.4.1.8983</vt:lpwstr>
  </property>
  <property fmtid="{D5CDD505-2E9C-101B-9397-08002B2CF9AE}" pid="3" name="ICV">
    <vt:lpwstr>68ED05B8DF938FBB56862A68E3F6C37A_41</vt:lpwstr>
  </property>
</Properties>
</file>